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91" r:id="rId8"/>
    <p:sldId id="292" r:id="rId9"/>
    <p:sldId id="263" r:id="rId10"/>
    <p:sldId id="264" r:id="rId11"/>
    <p:sldId id="265" r:id="rId12"/>
    <p:sldId id="271" r:id="rId13"/>
    <p:sldId id="270" r:id="rId14"/>
    <p:sldId id="267" r:id="rId15"/>
    <p:sldId id="30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01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30E9-413C-45DD-BC8B-54051B4DBE2E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11A7-69CC-4AE0-A18A-1F3087A23B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684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30E9-413C-45DD-BC8B-54051B4DBE2E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11A7-69CC-4AE0-A18A-1F3087A23B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166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30E9-413C-45DD-BC8B-54051B4DBE2E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11A7-69CC-4AE0-A18A-1F3087A23B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808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30E9-413C-45DD-BC8B-54051B4DBE2E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11A7-69CC-4AE0-A18A-1F3087A23B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866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30E9-413C-45DD-BC8B-54051B4DBE2E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11A7-69CC-4AE0-A18A-1F3087A23B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772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30E9-413C-45DD-BC8B-54051B4DBE2E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11A7-69CC-4AE0-A18A-1F3087A23B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520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30E9-413C-45DD-BC8B-54051B4DBE2E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11A7-69CC-4AE0-A18A-1F3087A23B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84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30E9-413C-45DD-BC8B-54051B4DBE2E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11A7-69CC-4AE0-A18A-1F3087A23B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939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30E9-413C-45DD-BC8B-54051B4DBE2E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11A7-69CC-4AE0-A18A-1F3087A23B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20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30E9-413C-45DD-BC8B-54051B4DBE2E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11A7-69CC-4AE0-A18A-1F3087A23B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774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30E9-413C-45DD-BC8B-54051B4DBE2E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11A7-69CC-4AE0-A18A-1F3087A23B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148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B30E9-413C-45DD-BC8B-54051B4DBE2E}" type="datetimeFigureOut">
              <a:rPr lang="hu-HU" smtClean="0"/>
              <a:t>2019.11.14.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11A7-69CC-4AE0-A18A-1F3087A23B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672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dxFRWZjw8w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Egynyáriak és zárt termesztő berendezések növényvédelme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hu-HU" sz="1600" dirty="0"/>
              <a:t>Magyar Gyula Kertészeti Szakgimnázium</a:t>
            </a:r>
          </a:p>
          <a:p>
            <a:pPr algn="r"/>
            <a:r>
              <a:rPr lang="hu-HU" sz="1600" dirty="0"/>
              <a:t> és Szakközép iskola</a:t>
            </a:r>
          </a:p>
          <a:p>
            <a:pPr algn="r"/>
            <a:endParaRPr lang="hu-HU" sz="1600" dirty="0"/>
          </a:p>
          <a:p>
            <a:pPr algn="r"/>
            <a:r>
              <a:rPr lang="hu-HU" sz="1600" dirty="0"/>
              <a:t>80 órás tanfolyam</a:t>
            </a:r>
          </a:p>
          <a:p>
            <a:pPr algn="r"/>
            <a:endParaRPr lang="hu-HU" sz="1600" dirty="0"/>
          </a:p>
          <a:p>
            <a:pPr algn="r"/>
            <a:r>
              <a:rPr lang="hu-HU" sz="1600" dirty="0"/>
              <a:t>Hajnal Sándor</a:t>
            </a:r>
          </a:p>
          <a:p>
            <a:pPr algn="r"/>
            <a:r>
              <a:rPr lang="hu-HU" sz="1600" dirty="0"/>
              <a:t>Növényvédő mérnök</a:t>
            </a:r>
          </a:p>
          <a:p>
            <a:pPr algn="r"/>
            <a:r>
              <a:rPr lang="hu-HU" sz="1600" dirty="0"/>
              <a:t>Kamarai </a:t>
            </a:r>
            <a:r>
              <a:rPr lang="hu-HU" sz="1600" dirty="0" err="1"/>
              <a:t>reg.szám</a:t>
            </a:r>
            <a:r>
              <a:rPr lang="hu-HU" sz="1600" dirty="0"/>
              <a:t> :</a:t>
            </a:r>
          </a:p>
          <a:p>
            <a:pPr algn="r"/>
            <a:r>
              <a:rPr lang="hu-HU" sz="1600" dirty="0"/>
              <a:t>01059</a:t>
            </a:r>
          </a:p>
        </p:txBody>
      </p:sp>
    </p:spTree>
    <p:extLst>
      <p:ext uri="{BB962C8B-B14F-4D97-AF65-F5344CB8AC3E}">
        <p14:creationId xmlns:p14="http://schemas.microsoft.com/office/powerpoint/2010/main" val="1323027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Kép 1" descr="tulipanvirus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0"/>
            <a:ext cx="4832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542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ép 1" descr="krizantem virus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0"/>
            <a:ext cx="4759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571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b="1" u="sng"/>
              <a:t>Baktériumok:</a:t>
            </a:r>
          </a:p>
        </p:txBody>
      </p:sp>
      <p:sp>
        <p:nvSpPr>
          <p:cNvPr id="1024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dirty="0"/>
              <a:t>A leveleken, szárakon foltosság, a gyökereken, a hagymákon és gumókon lágy rothadás, nyálkás bevonat, gyökérgolyva alakul ki.</a:t>
            </a:r>
          </a:p>
          <a:p>
            <a:pPr marL="0" indent="0" eaLnBrk="1" hangingPunct="1">
              <a:buNone/>
            </a:pPr>
            <a:endParaRPr lang="hu-HU" altLang="hu-HU" dirty="0"/>
          </a:p>
          <a:p>
            <a:pPr eaLnBrk="1" hangingPunct="1"/>
            <a:r>
              <a:rPr lang="hu-HU" altLang="hu-HU" dirty="0"/>
              <a:t>Védekezés: megelőzés, talajfertőtlenítés, réztartalmú szerekkel permetezés</a:t>
            </a:r>
          </a:p>
        </p:txBody>
      </p:sp>
    </p:spTree>
    <p:extLst>
      <p:ext uri="{BB962C8B-B14F-4D97-AF65-F5344CB8AC3E}">
        <p14:creationId xmlns:p14="http://schemas.microsoft.com/office/powerpoint/2010/main" val="798873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Kép 1" descr="muskatli feketelabusag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0"/>
            <a:ext cx="4768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267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gyokergoly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0"/>
            <a:ext cx="2873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753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07" y="-11137"/>
            <a:ext cx="9145016" cy="6858762"/>
          </a:xfrm>
        </p:spPr>
      </p:pic>
      <p:sp>
        <p:nvSpPr>
          <p:cNvPr id="5" name="Szövegdoboz 4"/>
          <p:cNvSpPr txBox="1"/>
          <p:nvPr/>
        </p:nvSpPr>
        <p:spPr>
          <a:xfrm>
            <a:off x="539552" y="47667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Vivaldi" panose="03020602050506090804" pitchFamily="66" charset="0"/>
              </a:rPr>
              <a:t>Baktériumos fertőzés</a:t>
            </a:r>
          </a:p>
        </p:txBody>
      </p:sp>
    </p:spTree>
    <p:extLst>
      <p:ext uri="{BB962C8B-B14F-4D97-AF65-F5344CB8AC3E}">
        <p14:creationId xmlns:p14="http://schemas.microsoft.com/office/powerpoint/2010/main" val="4199186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b="1" u="sng"/>
              <a:t>Gombák:</a:t>
            </a: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250825" y="1341438"/>
            <a:ext cx="8713788" cy="5327650"/>
          </a:xfrm>
        </p:spPr>
        <p:txBody>
          <a:bodyPr/>
          <a:lstStyle/>
          <a:p>
            <a:r>
              <a:rPr lang="hu-HU" altLang="hu-HU" sz="2000" dirty="0"/>
              <a:t>Lisztharmat: (külső élősködő)</a:t>
            </a:r>
          </a:p>
          <a:p>
            <a:r>
              <a:rPr lang="hu-HU" altLang="hu-HU" sz="2000" dirty="0"/>
              <a:t>leveleken, szárakon, virágon porszerű, fehér bevonat keletkezik, alatta fénylő barna folttal. A fertőzött levelek torzulnak, lehullnak. </a:t>
            </a:r>
          </a:p>
          <a:p>
            <a:r>
              <a:rPr lang="hu-HU" altLang="hu-HU" sz="2000" dirty="0"/>
              <a:t>A magas páratartalommal párosult alacsony hőmérséklet, a rossz légáramlás és a túlöntözés ideális feltétel a terjedéshez. </a:t>
            </a:r>
          </a:p>
          <a:p>
            <a:r>
              <a:rPr lang="hu-HU" altLang="hu-HU" sz="2000" dirty="0"/>
              <a:t>Legfogékonyabbak a puha vagy pozsgás növények.</a:t>
            </a:r>
          </a:p>
          <a:p>
            <a:r>
              <a:rPr lang="hu-HU" altLang="hu-HU" sz="2000" dirty="0"/>
              <a:t>Védekezés: fertőzött részek eltávolítása, permetezés kéntartalmú szerekkel.</a:t>
            </a:r>
          </a:p>
          <a:p>
            <a:pPr eaLnBrk="1" hangingPunct="1"/>
            <a:endParaRPr lang="hu-HU" altLang="hu-HU" sz="2800" dirty="0"/>
          </a:p>
          <a:p>
            <a:pPr eaLnBrk="1" hangingPunct="1"/>
            <a:r>
              <a:rPr lang="hu-HU" altLang="hu-HU" sz="2000" dirty="0"/>
              <a:t>A peronoszpóra (belső élősködő)</a:t>
            </a:r>
          </a:p>
          <a:p>
            <a:pPr eaLnBrk="1" hangingPunct="1"/>
            <a:r>
              <a:rPr lang="hu-HU" altLang="hu-HU" sz="2000" dirty="0">
                <a:hlinkClick r:id="rId2"/>
              </a:rPr>
              <a:t>https://www.youtube.com/watch?v=HdxFRWZjw8w</a:t>
            </a:r>
            <a:r>
              <a:rPr lang="hu-HU" altLang="hu-HU" sz="2000" dirty="0"/>
              <a:t>  (első 5 perc)</a:t>
            </a:r>
          </a:p>
        </p:txBody>
      </p:sp>
    </p:spTree>
    <p:extLst>
      <p:ext uri="{BB962C8B-B14F-4D97-AF65-F5344CB8AC3E}">
        <p14:creationId xmlns:p14="http://schemas.microsoft.com/office/powerpoint/2010/main" val="2023366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Kép 1" descr="begonia lisztharm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900113"/>
            <a:ext cx="74199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742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1" descr="rozsalisztharm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0325"/>
            <a:ext cx="4503738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56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37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altLang="hu-HU"/>
          </a:p>
        </p:txBody>
      </p:sp>
      <p:sp>
        <p:nvSpPr>
          <p:cNvPr id="17411" name="Tartalom helye 2"/>
          <p:cNvSpPr>
            <a:spLocks noGrp="1"/>
          </p:cNvSpPr>
          <p:nvPr>
            <p:ph idx="1"/>
          </p:nvPr>
        </p:nvSpPr>
        <p:spPr>
          <a:xfrm>
            <a:off x="179388" y="908050"/>
            <a:ext cx="8964612" cy="57610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u-HU" altLang="hu-HU" b="1" u="sng" dirty="0"/>
              <a:t>Szürkepenész</a:t>
            </a:r>
            <a:r>
              <a:rPr lang="hu-HU" altLang="hu-HU" b="1" dirty="0"/>
              <a:t>: </a:t>
            </a:r>
          </a:p>
          <a:p>
            <a:pPr eaLnBrk="1" hangingPunct="1"/>
            <a:r>
              <a:rPr lang="hu-HU" altLang="hu-HU" dirty="0"/>
              <a:t>egérszürke penészgyep, alatta rothadó foltok keletkeznek.</a:t>
            </a:r>
          </a:p>
          <a:p>
            <a:pPr eaLnBrk="1" hangingPunct="1"/>
            <a:r>
              <a:rPr lang="hu-HU" altLang="hu-HU" dirty="0"/>
              <a:t>Alacsony hőmérsékleten és párás levegőben könnyen elszaporodik a </a:t>
            </a:r>
            <a:r>
              <a:rPr lang="hu-HU" altLang="hu-HU" dirty="0" err="1"/>
              <a:t>Botrytis</a:t>
            </a:r>
            <a:r>
              <a:rPr lang="hu-HU" altLang="hu-HU" dirty="0"/>
              <a:t>.</a:t>
            </a:r>
          </a:p>
          <a:p>
            <a:pPr eaLnBrk="1" hangingPunct="1"/>
            <a:r>
              <a:rPr lang="hu-HU" altLang="hu-HU" dirty="0"/>
              <a:t>A puha szárú és levelű növényeket támadja meg: pl. fokföldi ibolya, ciklámen, begónia.</a:t>
            </a:r>
          </a:p>
          <a:p>
            <a:pPr eaLnBrk="1" hangingPunct="1"/>
            <a:r>
              <a:rPr lang="hu-HU" altLang="hu-HU" dirty="0"/>
              <a:t>Védekezés: hervadó levelek eltávolítása, ritkább öntözés, gyakori szellőztetés, földcsere, </a:t>
            </a:r>
            <a:r>
              <a:rPr lang="hu-HU" altLang="hu-HU" dirty="0" err="1"/>
              <a:t>Fundasol</a:t>
            </a:r>
            <a:r>
              <a:rPr lang="hu-HU" altLang="hu-HU" dirty="0"/>
              <a:t> oldattal öntözés.</a:t>
            </a:r>
          </a:p>
        </p:txBody>
      </p:sp>
    </p:spTree>
    <p:extLst>
      <p:ext uri="{BB962C8B-B14F-4D97-AF65-F5344CB8AC3E}">
        <p14:creationId xmlns:p14="http://schemas.microsoft.com/office/powerpoint/2010/main" val="388541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b="1" u="sng"/>
              <a:t>A növénybetegségek okai: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hu-HU" altLang="hu-HU" sz="3600" b="1" dirty="0"/>
              <a:t>Élettelen tényezők: </a:t>
            </a:r>
            <a:r>
              <a:rPr lang="hu-HU" altLang="hu-HU" sz="3600" dirty="0"/>
              <a:t>(nem fertőzők)</a:t>
            </a:r>
          </a:p>
          <a:p>
            <a:pPr marL="457200" lvl="1" indent="0" eaLnBrk="1" hangingPunct="1">
              <a:buNone/>
            </a:pPr>
            <a:r>
              <a:rPr lang="hu-HU" altLang="hu-HU" sz="3600" dirty="0"/>
              <a:t>- Környezeti  okok (nem megfelelő hőm, fény, víz, tápanyag)</a:t>
            </a:r>
          </a:p>
          <a:p>
            <a:pPr eaLnBrk="1" hangingPunct="1"/>
            <a:r>
              <a:rPr lang="hu-HU" altLang="hu-HU" sz="3600" b="1" dirty="0"/>
              <a:t>Élő környezeti tényezők: </a:t>
            </a:r>
            <a:r>
              <a:rPr lang="hu-HU" altLang="hu-HU" sz="3600" dirty="0"/>
              <a:t>(fertőzők)</a:t>
            </a:r>
          </a:p>
          <a:p>
            <a:pPr lvl="1" eaLnBrk="1" hangingPunct="1"/>
            <a:r>
              <a:rPr lang="hu-HU" altLang="hu-HU" sz="3600" dirty="0"/>
              <a:t>Vírusok, baktériumok, gombák- kórokozók.</a:t>
            </a:r>
          </a:p>
          <a:p>
            <a:pPr lvl="1" eaLnBrk="1" hangingPunct="1"/>
            <a:r>
              <a:rPr lang="hu-HU" altLang="hu-HU" sz="3600" dirty="0"/>
              <a:t> Rovarok, atkák, fonálférgek, rágcsálók- Kártevők</a:t>
            </a:r>
          </a:p>
          <a:p>
            <a:pPr lvl="1" eaLnBrk="1" hangingPunct="1"/>
            <a:endParaRPr lang="hu-HU" altLang="hu-HU" dirty="0"/>
          </a:p>
          <a:p>
            <a:pPr lvl="1" eaLnBrk="1" hangingPunct="1">
              <a:buFont typeface="Arial" charset="0"/>
              <a:buNone/>
            </a:pP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40381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Kép 1" descr="szurkepenesz ciklamen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0"/>
            <a:ext cx="478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artalom helye 3">
            <a:extLst>
              <a:ext uri="{FF2B5EF4-FFF2-40B4-BE49-F238E27FC236}">
                <a16:creationId xmlns:a16="http://schemas.microsoft.com/office/drawing/2014/main" id="{D95C00C3-E616-40A5-AA61-634FBCDCC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17" y="-63388"/>
            <a:ext cx="9228517" cy="692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42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altLang="hu-HU" dirty="0"/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2642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u-HU" altLang="hu-HU" sz="3600" b="1" u="sng" dirty="0"/>
              <a:t>Rozsdagomba</a:t>
            </a:r>
            <a:r>
              <a:rPr lang="hu-HU" altLang="hu-HU" sz="3600" b="1" dirty="0"/>
              <a:t>: </a:t>
            </a:r>
          </a:p>
          <a:p>
            <a:pPr eaLnBrk="1" hangingPunct="1"/>
            <a:r>
              <a:rPr lang="hu-HU" altLang="hu-HU" dirty="0"/>
              <a:t>a fonákon körkörös, párnaszerűen kiemelkedő barnás spóratelepek jelennek meg koncentrikus körökben. </a:t>
            </a:r>
          </a:p>
          <a:p>
            <a:pPr eaLnBrk="1" hangingPunct="1"/>
            <a:r>
              <a:rPr lang="hu-HU" altLang="hu-HU" dirty="0"/>
              <a:t>A levelek színén sárguló foltok keletkeznek. (muskátli, oroszlánszáj, szegfű)</a:t>
            </a:r>
          </a:p>
          <a:p>
            <a:pPr eaLnBrk="1" hangingPunct="1"/>
            <a:r>
              <a:rPr lang="hu-HU" altLang="hu-HU" dirty="0"/>
              <a:t>Védekezés: fertőzött levelek </a:t>
            </a:r>
            <a:r>
              <a:rPr lang="hu-HU" altLang="hu-HU" dirty="0" err="1"/>
              <a:t>megsemmisitése</a:t>
            </a:r>
            <a:r>
              <a:rPr lang="hu-HU" altLang="hu-HU" dirty="0"/>
              <a:t>, szellőztetés, permetezés.</a:t>
            </a:r>
          </a:p>
        </p:txBody>
      </p:sp>
    </p:spTree>
    <p:extLst>
      <p:ext uri="{BB962C8B-B14F-4D97-AF65-F5344CB8AC3E}">
        <p14:creationId xmlns:p14="http://schemas.microsoft.com/office/powerpoint/2010/main" val="3204636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Kép 1" descr="szegfurozs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0"/>
            <a:ext cx="302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702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altLang="hu-HU"/>
          </a:p>
        </p:txBody>
      </p:sp>
      <p:sp>
        <p:nvSpPr>
          <p:cNvPr id="28675" name="Tartalom helye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 eaLnBrk="1" hangingPunct="1"/>
            <a:r>
              <a:rPr lang="hu-HU" altLang="hu-HU" sz="3600" b="1" u="sng" dirty="0" err="1"/>
              <a:t>Fuzáriumos</a:t>
            </a:r>
            <a:r>
              <a:rPr lang="hu-HU" altLang="hu-HU" sz="3600" b="1" u="sng" dirty="0"/>
              <a:t> betegség</a:t>
            </a:r>
            <a:r>
              <a:rPr lang="hu-HU" altLang="hu-HU" sz="3600" b="1" dirty="0"/>
              <a:t>: </a:t>
            </a:r>
            <a:r>
              <a:rPr lang="hu-HU" altLang="hu-HU" sz="3600" dirty="0"/>
              <a:t>a megtámadott növény egyik napról a másikra lelankad, majd elszárad. Gyökérnyaknál elvágva látható, hogy a gomba az edénynyalábokat támadja meg és károsítja.</a:t>
            </a:r>
          </a:p>
          <a:p>
            <a:pPr eaLnBrk="1" hangingPunct="1"/>
            <a:r>
              <a:rPr lang="hu-HU" altLang="hu-HU" sz="3600" dirty="0"/>
              <a:t>Védekezés: talajfertőtlenítés, permetezés</a:t>
            </a:r>
          </a:p>
        </p:txBody>
      </p:sp>
    </p:spTree>
    <p:extLst>
      <p:ext uri="{BB962C8B-B14F-4D97-AF65-F5344CB8AC3E}">
        <p14:creationId xmlns:p14="http://schemas.microsoft.com/office/powerpoint/2010/main" val="3821591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1" descr="fuzarium szegfu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62" y="1600200"/>
            <a:ext cx="31096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968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altLang="hu-HU"/>
          </a:p>
        </p:txBody>
      </p:sp>
      <p:sp>
        <p:nvSpPr>
          <p:cNvPr id="30723" name="Tartalom helye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689600"/>
          </a:xfrm>
        </p:spPr>
        <p:txBody>
          <a:bodyPr/>
          <a:lstStyle/>
          <a:p>
            <a:pPr eaLnBrk="1" hangingPunct="1"/>
            <a:r>
              <a:rPr lang="hu-HU" altLang="hu-HU" sz="3500" b="1" u="sng" dirty="0"/>
              <a:t>Korompenész</a:t>
            </a:r>
            <a:r>
              <a:rPr lang="hu-HU" altLang="hu-HU" sz="3500" b="1" dirty="0"/>
              <a:t>: </a:t>
            </a:r>
            <a:r>
              <a:rPr lang="hu-HU" altLang="hu-HU" dirty="0"/>
              <a:t>fekete gombafaj, amely a levéltetű, molytetű és a viaszos pajzstetű által kiválasztott ragacsos mézharmaton él. </a:t>
            </a:r>
          </a:p>
          <a:p>
            <a:pPr eaLnBrk="1" hangingPunct="1"/>
            <a:r>
              <a:rPr lang="hu-HU" altLang="hu-HU" dirty="0"/>
              <a:t>Nem élősködője a növénynek, szaprofita táplálkozású, de a pórusok eltömítésével és a napfény felfogásával gátolja a növekedéshez szükséges asszimilációs folyamatokat.</a:t>
            </a:r>
          </a:p>
          <a:p>
            <a:pPr eaLnBrk="1" hangingPunct="1"/>
            <a:r>
              <a:rPr lang="hu-HU" altLang="hu-HU" dirty="0"/>
              <a:t>Védekezés: kártevők elleni védekezés</a:t>
            </a:r>
          </a:p>
        </p:txBody>
      </p:sp>
    </p:spTree>
    <p:extLst>
      <p:ext uri="{BB962C8B-B14F-4D97-AF65-F5344CB8AC3E}">
        <p14:creationId xmlns:p14="http://schemas.microsoft.com/office/powerpoint/2010/main" val="1883901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Kép 1" descr="korompenes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0"/>
            <a:ext cx="5140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513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Kártevők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0268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Fonálféreg: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Növény belsejében él</a:t>
            </a:r>
          </a:p>
          <a:p>
            <a:r>
              <a:rPr lang="hu-HU" dirty="0"/>
              <a:t>Mikroszkopikus méretű </a:t>
            </a:r>
          </a:p>
          <a:p>
            <a:r>
              <a:rPr lang="hu-HU" dirty="0"/>
              <a:t>Gyökér, szár, levél,</a:t>
            </a:r>
          </a:p>
          <a:p>
            <a:r>
              <a:rPr lang="hu-HU" dirty="0"/>
              <a:t>Erek közt barnulást, elhalást, gyökérvastagodást, </a:t>
            </a:r>
          </a:p>
          <a:p>
            <a:r>
              <a:rPr lang="hu-HU" dirty="0"/>
              <a:t>Fertőzött talaj, levegő,</a:t>
            </a:r>
          </a:p>
          <a:p>
            <a:r>
              <a:rPr lang="hu-HU" dirty="0"/>
              <a:t>Talajfertőtlenítés, beteg növények eltávolítása</a:t>
            </a:r>
          </a:p>
        </p:txBody>
      </p:sp>
      <p:pic>
        <p:nvPicPr>
          <p:cNvPr id="5" name="Tartalom helye 4" descr="fonalfere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556792"/>
            <a:ext cx="3371088" cy="1383792"/>
          </a:xfrm>
        </p:spPr>
      </p:pic>
      <p:pic>
        <p:nvPicPr>
          <p:cNvPr id="6" name="Kép 5" descr="krizantem fonalfer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677" y="2924944"/>
            <a:ext cx="4643323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74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Levéltetvek: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Zöld, fekete, sárga,</a:t>
            </a:r>
          </a:p>
          <a:p>
            <a:r>
              <a:rPr lang="hu-HU" dirty="0"/>
              <a:t>10-12 nemzedék (szűznemzés)</a:t>
            </a:r>
          </a:p>
          <a:p>
            <a:r>
              <a:rPr lang="hu-HU" dirty="0"/>
              <a:t>Hím szárnyas</a:t>
            </a:r>
          </a:p>
          <a:p>
            <a:r>
              <a:rPr lang="hu-HU" dirty="0"/>
              <a:t>Pete telel át,</a:t>
            </a:r>
          </a:p>
          <a:p>
            <a:r>
              <a:rPr lang="hu-HU" dirty="0"/>
              <a:t>Szívogatnak,</a:t>
            </a:r>
          </a:p>
          <a:p>
            <a:r>
              <a:rPr lang="hu-HU" dirty="0"/>
              <a:t>A növény legyengül, vírusvektor, korompenész gomba mint másodlagos kórokozó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5" name="Tartalom helye 4" descr="zold leveltet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196752"/>
            <a:ext cx="1530096" cy="2240280"/>
          </a:xfrm>
        </p:spPr>
      </p:pic>
      <p:pic>
        <p:nvPicPr>
          <p:cNvPr id="6" name="Kép 5" descr="mezharm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960" y="476672"/>
            <a:ext cx="2987040" cy="2240280"/>
          </a:xfrm>
          <a:prstGeom prst="rect">
            <a:avLst/>
          </a:prstGeom>
        </p:spPr>
      </p:pic>
      <p:pic>
        <p:nvPicPr>
          <p:cNvPr id="7" name="Kép 6" descr="korompenes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3563888" y="6857999"/>
            <a:ext cx="1679448" cy="45719"/>
          </a:xfrm>
          <a:prstGeom prst="rect">
            <a:avLst/>
          </a:prstGeom>
        </p:spPr>
      </p:pic>
      <p:pic>
        <p:nvPicPr>
          <p:cNvPr id="8" name="Kép 7" descr="rozsaleveltet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2924945"/>
            <a:ext cx="4392903" cy="39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6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Magvetés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Vetőmag csávázás</a:t>
            </a:r>
          </a:p>
          <a:p>
            <a:r>
              <a:rPr lang="hu-HU" dirty="0"/>
              <a:t>Magvetések védelme</a:t>
            </a:r>
          </a:p>
          <a:p>
            <a:r>
              <a:rPr lang="hu-HU" dirty="0"/>
              <a:t>Vető közeg sterilitása</a:t>
            </a:r>
          </a:p>
          <a:p>
            <a:r>
              <a:rPr lang="hu-HU" dirty="0"/>
              <a:t>Szaporító láda sterilitása</a:t>
            </a:r>
          </a:p>
          <a:p>
            <a:r>
              <a:rPr lang="hu-HU" dirty="0"/>
              <a:t>Öntöző víz mennyisége (</a:t>
            </a:r>
            <a:r>
              <a:rPr lang="hu-HU" dirty="0" err="1"/>
              <a:t>Vermikulit</a:t>
            </a:r>
            <a:r>
              <a:rPr lang="hu-HU" dirty="0"/>
              <a:t>)</a:t>
            </a:r>
          </a:p>
          <a:p>
            <a:r>
              <a:rPr lang="hu-HU" dirty="0"/>
              <a:t>Öntöző víz keménysége</a:t>
            </a:r>
          </a:p>
          <a:p>
            <a:r>
              <a:rPr lang="hu-HU" dirty="0"/>
              <a:t>Öntöző víz hőmérséklete</a:t>
            </a:r>
          </a:p>
          <a:p>
            <a:r>
              <a:rPr lang="hu-HU" dirty="0"/>
              <a:t>Termesztő berendezések higiéniai állapota</a:t>
            </a:r>
          </a:p>
          <a:p>
            <a:r>
              <a:rPr lang="hu-HU" dirty="0"/>
              <a:t>Termesztő berendezések hőmérséklete (T+-)</a:t>
            </a:r>
          </a:p>
          <a:p>
            <a:r>
              <a:rPr lang="hu-HU" dirty="0"/>
              <a:t>Pára tartalom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4532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Üvegházi molytetű (</a:t>
            </a:r>
            <a:r>
              <a:rPr lang="hu-HU" b="1" u="sng" dirty="0" err="1"/>
              <a:t>liszteske</a:t>
            </a:r>
            <a:r>
              <a:rPr lang="hu-HU" b="1" u="sng" dirty="0"/>
              <a:t>):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/>
          <a:p>
            <a:r>
              <a:rPr lang="hu-HU" dirty="0"/>
              <a:t>Apró, fehér, a fertőzés 90% tojás alakban, 10 % repül</a:t>
            </a:r>
          </a:p>
          <a:p>
            <a:r>
              <a:rPr lang="hu-HU" dirty="0"/>
              <a:t>Szívogat, jelentős kártevő</a:t>
            </a:r>
          </a:p>
          <a:p>
            <a:r>
              <a:rPr lang="hu-HU" dirty="0"/>
              <a:t>Védekezés nehéz</a:t>
            </a:r>
          </a:p>
          <a:p>
            <a:endParaRPr lang="hu-HU" dirty="0"/>
          </a:p>
        </p:txBody>
      </p:sp>
      <p:pic>
        <p:nvPicPr>
          <p:cNvPr id="5" name="Tartalom helye 4" descr="uveghazi molytet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72816"/>
            <a:ext cx="3661028" cy="3744416"/>
          </a:xfrm>
        </p:spPr>
      </p:pic>
    </p:spTree>
    <p:extLst>
      <p:ext uri="{BB962C8B-B14F-4D97-AF65-F5344CB8AC3E}">
        <p14:creationId xmlns:p14="http://schemas.microsoft.com/office/powerpoint/2010/main" val="3579108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Pajzstetvek: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Üvegháziak, </a:t>
            </a:r>
          </a:p>
          <a:p>
            <a:r>
              <a:rPr lang="hu-HU" dirty="0"/>
              <a:t>Levél fonák, erek mentén, </a:t>
            </a:r>
          </a:p>
          <a:p>
            <a:r>
              <a:rPr lang="hu-HU" dirty="0"/>
              <a:t>Barna, pajzs alakú, </a:t>
            </a:r>
          </a:p>
          <a:p>
            <a:r>
              <a:rPr lang="hu-HU" dirty="0"/>
              <a:t>Felszívódó szerek</a:t>
            </a:r>
          </a:p>
        </p:txBody>
      </p:sp>
      <p:pic>
        <p:nvPicPr>
          <p:cNvPr id="5" name="Tartalom helye 4" descr="pajzs alak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2160" y="-63388"/>
            <a:ext cx="3131840" cy="2348880"/>
          </a:xfrm>
        </p:spPr>
      </p:pic>
      <p:pic>
        <p:nvPicPr>
          <p:cNvPr id="6" name="Kép 5" descr="pajzstetv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4760" y="2276872"/>
            <a:ext cx="4919240" cy="45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14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err="1"/>
              <a:t>Tripszek</a:t>
            </a:r>
            <a:r>
              <a:rPr lang="hu-HU" b="1" u="sng" dirty="0"/>
              <a:t>: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Bepettyezik, eltorzítják a növényt,</a:t>
            </a:r>
          </a:p>
          <a:p>
            <a:r>
              <a:rPr lang="hu-HU" dirty="0"/>
              <a:t>Vándorolnak- vírusterjesztők,</a:t>
            </a:r>
          </a:p>
          <a:p>
            <a:r>
              <a:rPr lang="hu-HU" dirty="0"/>
              <a:t>Felszívódó szerek</a:t>
            </a:r>
          </a:p>
          <a:p>
            <a:endParaRPr lang="hu-HU" dirty="0"/>
          </a:p>
        </p:txBody>
      </p:sp>
      <p:pic>
        <p:nvPicPr>
          <p:cNvPr id="5" name="Tartalom helye 4" descr="Tripsz szivogatas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196752"/>
            <a:ext cx="4355976" cy="5597221"/>
          </a:xfrm>
        </p:spPr>
      </p:pic>
    </p:spTree>
    <p:extLst>
      <p:ext uri="{BB962C8B-B14F-4D97-AF65-F5344CB8AC3E}">
        <p14:creationId xmlns:p14="http://schemas.microsoft.com/office/powerpoint/2010/main" val="3379535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nedvszivogata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549460" cy="5662095"/>
          </a:xfrm>
        </p:spPr>
      </p:pic>
    </p:spTree>
    <p:extLst>
      <p:ext uri="{BB962C8B-B14F-4D97-AF65-F5344CB8AC3E}">
        <p14:creationId xmlns:p14="http://schemas.microsoft.com/office/powerpoint/2010/main" val="3745612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Biológiai növényvédelem: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A kártevők természetes ellenségeit vetjük be.</a:t>
            </a:r>
          </a:p>
          <a:p>
            <a:r>
              <a:rPr lang="hu-HU" dirty="0"/>
              <a:t>Rovarháló fontossága.</a:t>
            </a:r>
          </a:p>
          <a:p>
            <a:r>
              <a:rPr lang="hu-HU" dirty="0"/>
              <a:t>Katicabogár- levéltetű,</a:t>
            </a:r>
          </a:p>
          <a:p>
            <a:r>
              <a:rPr lang="hu-HU" dirty="0"/>
              <a:t>Fürkészdarázs- </a:t>
            </a:r>
            <a:r>
              <a:rPr lang="hu-HU" dirty="0" err="1"/>
              <a:t>liszteske</a:t>
            </a:r>
            <a:r>
              <a:rPr lang="hu-HU" dirty="0"/>
              <a:t> ellen</a:t>
            </a:r>
          </a:p>
          <a:p>
            <a:r>
              <a:rPr lang="hu-HU" dirty="0"/>
              <a:t>Ragadozó poloska-</a:t>
            </a:r>
            <a:r>
              <a:rPr lang="hu-HU" dirty="0" err="1"/>
              <a:t>tripszek</a:t>
            </a:r>
            <a:r>
              <a:rPr lang="hu-HU" dirty="0"/>
              <a:t> ellen</a:t>
            </a:r>
          </a:p>
          <a:p>
            <a:r>
              <a:rPr lang="hu-HU" dirty="0"/>
              <a:t>Ragadozó atkák</a:t>
            </a:r>
          </a:p>
          <a:p>
            <a:r>
              <a:rPr lang="hu-HU" dirty="0" err="1"/>
              <a:t>Biofungicidek</a:t>
            </a:r>
            <a:endParaRPr lang="hu-HU" dirty="0"/>
          </a:p>
          <a:p>
            <a:r>
              <a:rPr lang="hu-HU" dirty="0"/>
              <a:t>Csapdázási módok</a:t>
            </a:r>
          </a:p>
          <a:p>
            <a:r>
              <a:rPr lang="hu-HU" dirty="0"/>
              <a:t>Melegvizes csávázás</a:t>
            </a:r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Tartalom helye 4" descr="Furkeszdaraz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79" y="4005064"/>
            <a:ext cx="3387057" cy="2664296"/>
          </a:xfrm>
        </p:spPr>
      </p:pic>
      <p:pic>
        <p:nvPicPr>
          <p:cNvPr id="6" name="Kép 5" descr="katicabog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484784"/>
            <a:ext cx="332084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72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278" y="-1601"/>
            <a:ext cx="9935278" cy="744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321E8D8-3CB8-411C-85AD-B086A667605C}"/>
              </a:ext>
            </a:extLst>
          </p:cNvPr>
          <p:cNvSpPr txBox="1"/>
          <p:nvPr/>
        </p:nvSpPr>
        <p:spPr>
          <a:xfrm>
            <a:off x="2627784" y="4005064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Köszönöm a figyelmet</a:t>
            </a:r>
          </a:p>
        </p:txBody>
      </p:sp>
    </p:spTree>
    <p:extLst>
      <p:ext uri="{BB962C8B-B14F-4D97-AF65-F5344CB8AC3E}">
        <p14:creationId xmlns:p14="http://schemas.microsoft.com/office/powerpoint/2010/main" val="417029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Tűzdelés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Egészséges palánta</a:t>
            </a:r>
          </a:p>
          <a:p>
            <a:r>
              <a:rPr lang="hu-HU" dirty="0"/>
              <a:t>Palántadőlés elleni védelem (</a:t>
            </a:r>
            <a:r>
              <a:rPr lang="hu-HU" dirty="0" err="1"/>
              <a:t>Previcur</a:t>
            </a:r>
            <a:r>
              <a:rPr lang="hu-HU" dirty="0"/>
              <a:t>)</a:t>
            </a:r>
          </a:p>
          <a:p>
            <a:r>
              <a:rPr lang="hu-HU" dirty="0"/>
              <a:t>(</a:t>
            </a:r>
            <a:r>
              <a:rPr lang="hu-HU" dirty="0" err="1"/>
              <a:t>Pythium</a:t>
            </a:r>
            <a:r>
              <a:rPr lang="hu-HU" dirty="0"/>
              <a:t>, </a:t>
            </a:r>
            <a:r>
              <a:rPr lang="hu-HU" dirty="0" err="1"/>
              <a:t>Phytophthora</a:t>
            </a:r>
            <a:r>
              <a:rPr lang="hu-HU" dirty="0"/>
              <a:t>, </a:t>
            </a:r>
            <a:r>
              <a:rPr lang="hu-HU" dirty="0" err="1"/>
              <a:t>Fusarium</a:t>
            </a:r>
            <a:r>
              <a:rPr lang="hu-HU" dirty="0"/>
              <a:t>, </a:t>
            </a:r>
            <a:r>
              <a:rPr lang="hu-HU" dirty="0" err="1"/>
              <a:t>Rhyzoctonia</a:t>
            </a:r>
            <a:r>
              <a:rPr lang="hu-HU" dirty="0"/>
              <a:t>) </a:t>
            </a:r>
          </a:p>
          <a:p>
            <a:r>
              <a:rPr lang="hu-HU" dirty="0"/>
              <a:t>Öntöző víz keménysége</a:t>
            </a:r>
          </a:p>
          <a:p>
            <a:r>
              <a:rPr lang="hu-HU" dirty="0"/>
              <a:t>Öntöző víz hőmérséklete</a:t>
            </a:r>
          </a:p>
          <a:p>
            <a:r>
              <a:rPr lang="hu-HU" dirty="0"/>
              <a:t>Termesztő berendezések higiéniai állapota</a:t>
            </a:r>
          </a:p>
          <a:p>
            <a:r>
              <a:rPr lang="hu-HU" dirty="0"/>
              <a:t>Termesztő berendezések hőmérséklete (+-)</a:t>
            </a:r>
          </a:p>
          <a:p>
            <a:r>
              <a:rPr lang="hu-HU" dirty="0"/>
              <a:t>Páratartalom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278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Cserepezés, nevelés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Cserép higiéniai állapota</a:t>
            </a:r>
          </a:p>
          <a:p>
            <a:r>
              <a:rPr lang="hu-HU" dirty="0"/>
              <a:t>Termesztő berendezés higiéniai állapota</a:t>
            </a:r>
          </a:p>
          <a:p>
            <a:r>
              <a:rPr lang="hu-HU" dirty="0"/>
              <a:t>Ültető közeg</a:t>
            </a:r>
          </a:p>
          <a:p>
            <a:r>
              <a:rPr lang="hu-HU" dirty="0"/>
              <a:t>Öntöző víz</a:t>
            </a:r>
          </a:p>
          <a:p>
            <a:r>
              <a:rPr lang="hu-HU" dirty="0"/>
              <a:t>Tápanyagok</a:t>
            </a:r>
          </a:p>
          <a:p>
            <a:r>
              <a:rPr lang="hu-HU" dirty="0"/>
              <a:t>Hőmérséklet</a:t>
            </a:r>
          </a:p>
          <a:p>
            <a:r>
              <a:rPr lang="hu-HU" dirty="0"/>
              <a:t>Páratartalom</a:t>
            </a:r>
          </a:p>
          <a:p>
            <a:r>
              <a:rPr lang="hu-HU" dirty="0"/>
              <a:t>Edzés</a:t>
            </a:r>
          </a:p>
        </p:txBody>
      </p:sp>
    </p:spTree>
    <p:extLst>
      <p:ext uri="{BB962C8B-B14F-4D97-AF65-F5344CB8AC3E}">
        <p14:creationId xmlns:p14="http://schemas.microsoft.com/office/powerpoint/2010/main" val="180993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Gyakori növényvédelmi problémák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/>
              <a:t>Gomba betegségek</a:t>
            </a:r>
          </a:p>
          <a:p>
            <a:endParaRPr lang="hu-HU" dirty="0"/>
          </a:p>
          <a:p>
            <a:r>
              <a:rPr lang="hu-HU" dirty="0" err="1"/>
              <a:t>Salvia</a:t>
            </a:r>
            <a:r>
              <a:rPr lang="hu-HU" dirty="0"/>
              <a:t> lisztharmat                           </a:t>
            </a:r>
            <a:r>
              <a:rPr lang="hu-HU" dirty="0" err="1"/>
              <a:t>Amistar</a:t>
            </a:r>
            <a:r>
              <a:rPr lang="hu-HU" dirty="0"/>
              <a:t>, </a:t>
            </a:r>
            <a:r>
              <a:rPr lang="hu-HU" dirty="0" err="1"/>
              <a:t>Topas</a:t>
            </a:r>
            <a:r>
              <a:rPr lang="hu-HU" dirty="0"/>
              <a:t> 110 EC illetve Kén     </a:t>
            </a:r>
          </a:p>
          <a:p>
            <a:r>
              <a:rPr lang="hu-HU" dirty="0" err="1"/>
              <a:t>Botritis</a:t>
            </a:r>
            <a:r>
              <a:rPr lang="hu-HU" dirty="0"/>
              <a:t>, szürkepenész                   </a:t>
            </a:r>
            <a:r>
              <a:rPr lang="hu-HU" dirty="0" err="1"/>
              <a:t>Amistar</a:t>
            </a:r>
            <a:r>
              <a:rPr lang="hu-HU" dirty="0"/>
              <a:t>, illetve Kén </a:t>
            </a:r>
          </a:p>
          <a:p>
            <a:r>
              <a:rPr lang="hu-HU" dirty="0" err="1"/>
              <a:t>Impatiens</a:t>
            </a:r>
            <a:r>
              <a:rPr lang="hu-HU" dirty="0"/>
              <a:t> </a:t>
            </a:r>
            <a:r>
              <a:rPr lang="hu-HU" dirty="0" err="1"/>
              <a:t>peronoszpora</a:t>
            </a:r>
            <a:r>
              <a:rPr lang="hu-HU" dirty="0"/>
              <a:t>               </a:t>
            </a:r>
            <a:r>
              <a:rPr lang="hu-HU" dirty="0" err="1"/>
              <a:t>Amistar</a:t>
            </a:r>
            <a:r>
              <a:rPr lang="hu-HU" dirty="0"/>
              <a:t>, </a:t>
            </a:r>
            <a:r>
              <a:rPr lang="hu-HU" dirty="0" err="1"/>
              <a:t>Dithane</a:t>
            </a:r>
            <a:r>
              <a:rPr lang="hu-HU" dirty="0"/>
              <a:t> M45, </a:t>
            </a:r>
            <a:r>
              <a:rPr lang="hu-HU" dirty="0" err="1"/>
              <a:t>Ridomil</a:t>
            </a:r>
            <a:r>
              <a:rPr lang="hu-HU" dirty="0"/>
              <a:t>                      </a:t>
            </a:r>
          </a:p>
          <a:p>
            <a:r>
              <a:rPr lang="hu-HU" dirty="0" err="1"/>
              <a:t>Ageratum</a:t>
            </a:r>
            <a:r>
              <a:rPr lang="hu-HU" dirty="0"/>
              <a:t> rozsda                            </a:t>
            </a:r>
            <a:r>
              <a:rPr lang="hu-HU" dirty="0" err="1"/>
              <a:t>Amistar</a:t>
            </a:r>
            <a:r>
              <a:rPr lang="hu-HU" dirty="0"/>
              <a:t>, </a:t>
            </a:r>
            <a:r>
              <a:rPr lang="hu-HU" dirty="0" err="1"/>
              <a:t>Dithane</a:t>
            </a:r>
            <a:r>
              <a:rPr lang="hu-HU" dirty="0"/>
              <a:t> M45 illetve Kén</a:t>
            </a:r>
          </a:p>
          <a:p>
            <a:r>
              <a:rPr lang="hu-HU" dirty="0"/>
              <a:t>Krizantém fehér rozsda                 </a:t>
            </a:r>
            <a:r>
              <a:rPr lang="hu-HU" dirty="0" err="1"/>
              <a:t>Amistar</a:t>
            </a:r>
            <a:r>
              <a:rPr lang="hu-HU" dirty="0"/>
              <a:t>, </a:t>
            </a:r>
            <a:r>
              <a:rPr lang="hu-HU" dirty="0" err="1"/>
              <a:t>Discus</a:t>
            </a:r>
            <a:r>
              <a:rPr lang="hu-HU" dirty="0"/>
              <a:t> DF</a:t>
            </a:r>
          </a:p>
          <a:p>
            <a:r>
              <a:rPr lang="hu-HU" dirty="0" err="1"/>
              <a:t>Callistephus</a:t>
            </a:r>
            <a:r>
              <a:rPr lang="hu-HU" dirty="0"/>
              <a:t> </a:t>
            </a:r>
            <a:r>
              <a:rPr lang="hu-HU" dirty="0" err="1"/>
              <a:t>fuzáriumos</a:t>
            </a:r>
            <a:r>
              <a:rPr lang="hu-HU" dirty="0"/>
              <a:t> hervadása </a:t>
            </a:r>
            <a:r>
              <a:rPr lang="hu-HU" dirty="0" err="1"/>
              <a:t>Streptomyces</a:t>
            </a:r>
            <a:r>
              <a:rPr lang="hu-HU" dirty="0"/>
              <a:t> </a:t>
            </a:r>
            <a:r>
              <a:rPr lang="hu-HU" dirty="0" err="1"/>
              <a:t>griseoviridis</a:t>
            </a:r>
            <a:r>
              <a:rPr lang="hu-HU" dirty="0"/>
              <a:t> sugárgombát tartalmazó </a:t>
            </a:r>
            <a:r>
              <a:rPr lang="hu-HU" dirty="0" err="1"/>
              <a:t>Mycostop</a:t>
            </a:r>
            <a:r>
              <a:rPr lang="hu-HU" dirty="0"/>
              <a:t>, vagy </a:t>
            </a:r>
            <a:r>
              <a:rPr lang="hu-HU" dirty="0" err="1"/>
              <a:t>Xilon</a:t>
            </a:r>
            <a:r>
              <a:rPr lang="hu-HU" dirty="0"/>
              <a:t> WP</a:t>
            </a:r>
          </a:p>
          <a:p>
            <a:r>
              <a:rPr lang="hu-HU" dirty="0"/>
              <a:t> Baktériumos lágyrothadás             </a:t>
            </a:r>
            <a:r>
              <a:rPr lang="hu-HU" dirty="0" err="1"/>
              <a:t>Champion</a:t>
            </a:r>
            <a:r>
              <a:rPr lang="hu-HU" dirty="0"/>
              <a:t> 50 WP, illetve Réz</a:t>
            </a:r>
          </a:p>
          <a:p>
            <a:r>
              <a:rPr lang="hu-HU" dirty="0"/>
              <a:t>Muskátli fekete </a:t>
            </a:r>
            <a:r>
              <a:rPr lang="hu-HU" dirty="0" err="1"/>
              <a:t>talpassága</a:t>
            </a:r>
            <a:r>
              <a:rPr lang="hu-HU" dirty="0"/>
              <a:t>            </a:t>
            </a:r>
            <a:r>
              <a:rPr lang="hu-HU" dirty="0" err="1"/>
              <a:t>Champion</a:t>
            </a:r>
            <a:r>
              <a:rPr lang="hu-HU" dirty="0"/>
              <a:t> 50 WP , illetve Réz</a:t>
            </a:r>
          </a:p>
          <a:p>
            <a:pPr marL="0" indent="0">
              <a:buNone/>
            </a:pPr>
            <a:r>
              <a:rPr lang="hu-HU" dirty="0"/>
              <a:t> 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802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B7876E-AA11-44F7-9F11-D11A5666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Mit is jelölnek a </a:t>
            </a:r>
            <a:r>
              <a:rPr lang="hu-HU" dirty="0" err="1"/>
              <a:t>betük</a:t>
            </a:r>
            <a:r>
              <a:rPr lang="hu-HU" dirty="0"/>
              <a:t> és a számok?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684C21-DF6A-4CE0-BF75-C4C246110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hu-HU" dirty="0"/>
              <a:t>A növényvédő szereket, fantázia névvel látják el. Ez nem sokat mond a növényvédő szerről, bár vannak tréfás áthallások (</a:t>
            </a:r>
            <a:r>
              <a:rPr lang="hu-HU" dirty="0" err="1"/>
              <a:t>Chess</a:t>
            </a:r>
            <a:r>
              <a:rPr lang="hu-HU" dirty="0"/>
              <a:t>) de már az utána lévő szám igen. Pl. </a:t>
            </a:r>
            <a:r>
              <a:rPr lang="hu-HU" dirty="0" err="1"/>
              <a:t>Dithan</a:t>
            </a:r>
            <a:r>
              <a:rPr lang="hu-HU" dirty="0"/>
              <a:t> 45 WP. Eszerint ez a készítmény 45 % -os hatóanyaggal rendelkezik. </a:t>
            </a:r>
          </a:p>
          <a:p>
            <a:pPr algn="just"/>
            <a:r>
              <a:rPr lang="hu-HU" dirty="0"/>
              <a:t>Találkozunk olyan növényvédő szer is, ahol csak a név szerepel.(</a:t>
            </a:r>
            <a:r>
              <a:rPr lang="hu-HU" dirty="0" err="1"/>
              <a:t>pl</a:t>
            </a:r>
            <a:r>
              <a:rPr lang="hu-HU" dirty="0"/>
              <a:t>, </a:t>
            </a:r>
            <a:r>
              <a:rPr lang="hu-HU" dirty="0" err="1"/>
              <a:t>Discus</a:t>
            </a:r>
            <a:r>
              <a:rPr lang="hu-HU" dirty="0"/>
              <a:t> DF). A név és/vagy szám után látható a betűk ( WG, DF, stb.), a szerformájáról adnak tájékoztatást.</a:t>
            </a:r>
          </a:p>
        </p:txBody>
      </p:sp>
    </p:spTree>
    <p:extLst>
      <p:ext uri="{BB962C8B-B14F-4D97-AF65-F5344CB8AC3E}">
        <p14:creationId xmlns:p14="http://schemas.microsoft.com/office/powerpoint/2010/main" val="225272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308FB5-1706-4EB4-8477-8573CE7F5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Mit is jelölnek a betűk és a számok?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C1D576-3802-4B78-8CAD-64DA5A9C9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hu-HU" dirty="0"/>
              <a:t>Szerformációra utaló fontosabb rövidítések: </a:t>
            </a:r>
          </a:p>
          <a:p>
            <a:pPr algn="just"/>
            <a:r>
              <a:rPr lang="hu-HU" dirty="0"/>
              <a:t>E, EC, L, LC = emulzióképző folyékony permetezőszer </a:t>
            </a:r>
          </a:p>
          <a:p>
            <a:pPr algn="just"/>
            <a:r>
              <a:rPr lang="hu-HU" dirty="0"/>
              <a:t>WP, W, SP = nedvesíthető por alakú permetezőszer </a:t>
            </a:r>
          </a:p>
          <a:p>
            <a:pPr algn="just"/>
            <a:r>
              <a:rPr lang="hu-HU" dirty="0"/>
              <a:t>F, FL, WSC = vízoldható folyékony permetezőszer </a:t>
            </a:r>
          </a:p>
          <a:p>
            <a:pPr algn="just"/>
            <a:r>
              <a:rPr lang="hu-HU" dirty="0"/>
              <a:t>FW = vizes törzsszuszpenzió </a:t>
            </a:r>
          </a:p>
          <a:p>
            <a:pPr algn="just"/>
            <a:r>
              <a:rPr lang="hu-HU" dirty="0"/>
              <a:t>D = porozószer</a:t>
            </a:r>
          </a:p>
          <a:p>
            <a:pPr algn="just"/>
            <a:r>
              <a:rPr lang="hu-HU" dirty="0"/>
              <a:t> G = granulátum DF, DG, </a:t>
            </a:r>
          </a:p>
          <a:p>
            <a:pPr algn="just"/>
            <a:r>
              <a:rPr lang="hu-HU" dirty="0"/>
              <a:t>WG = vízben </a:t>
            </a:r>
            <a:r>
              <a:rPr lang="hu-HU" dirty="0" err="1"/>
              <a:t>diszpergálható</a:t>
            </a:r>
            <a:r>
              <a:rPr lang="hu-HU" dirty="0"/>
              <a:t> /oldható granulátum.</a:t>
            </a:r>
          </a:p>
          <a:p>
            <a:pPr algn="just"/>
            <a:r>
              <a:rPr lang="hu-HU" dirty="0"/>
              <a:t> ULV = csökkentett vízmennyiséggel kijuttatható</a:t>
            </a:r>
          </a:p>
        </p:txBody>
      </p:sp>
    </p:spTree>
    <p:extLst>
      <p:ext uri="{BB962C8B-B14F-4D97-AF65-F5344CB8AC3E}">
        <p14:creationId xmlns:p14="http://schemas.microsoft.com/office/powerpoint/2010/main" val="171030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u="sng" dirty="0"/>
              <a:t>Leggyakoribb növénybetegségek</a:t>
            </a:r>
            <a:br>
              <a:rPr lang="hu-HU" b="1" u="sng" dirty="0"/>
            </a:br>
            <a:endParaRPr lang="hu-HU" b="1" u="sng" dirty="0"/>
          </a:p>
        </p:txBody>
      </p:sp>
      <p:sp>
        <p:nvSpPr>
          <p:cNvPr id="5123" name="Tartalom helye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u-HU" altLang="hu-HU" b="1" u="sng" dirty="0"/>
              <a:t>Vírusok: </a:t>
            </a:r>
          </a:p>
          <a:p>
            <a:pPr eaLnBrk="1" hangingPunct="1"/>
            <a:r>
              <a:rPr lang="hu-HU" altLang="hu-HU" dirty="0"/>
              <a:t>Az élőlényekben képesek csak élni és szaporodni.</a:t>
            </a:r>
          </a:p>
          <a:p>
            <a:pPr eaLnBrk="1" hangingPunct="1"/>
            <a:r>
              <a:rPr lang="hu-HU" altLang="hu-HU" dirty="0"/>
              <a:t>Mozaikfoltosság, törpülés, sárgulás, </a:t>
            </a:r>
            <a:r>
              <a:rPr lang="hu-HU" altLang="hu-HU" dirty="0" err="1"/>
              <a:t>csíkozottság</a:t>
            </a:r>
            <a:r>
              <a:rPr lang="hu-HU" altLang="hu-HU" dirty="0"/>
              <a:t>, tőpusztulás, gyenge virágzás</a:t>
            </a:r>
          </a:p>
          <a:p>
            <a:pPr eaLnBrk="1" hangingPunct="1"/>
            <a:r>
              <a:rPr lang="hu-HU" altLang="hu-HU" dirty="0"/>
              <a:t>A növény erősen visszamarad a fejlődésben, a szárak gyakran torzulnak.</a:t>
            </a:r>
          </a:p>
          <a:p>
            <a:pPr eaLnBrk="1" hangingPunct="1"/>
            <a:r>
              <a:rPr lang="hu-HU" altLang="hu-HU" dirty="0"/>
              <a:t>Védekezés: csak megelőzés, növényhigiénia betartása</a:t>
            </a:r>
          </a:p>
        </p:txBody>
      </p:sp>
    </p:spTree>
    <p:extLst>
      <p:ext uri="{BB962C8B-B14F-4D97-AF65-F5344CB8AC3E}">
        <p14:creationId xmlns:p14="http://schemas.microsoft.com/office/powerpoint/2010/main" val="1733634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904</Words>
  <Application>Microsoft Office PowerPoint</Application>
  <PresentationFormat>Diavetítés a képernyőre (4:3 oldalarány)</PresentationFormat>
  <Paragraphs>145</Paragraphs>
  <Slides>35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39" baseType="lpstr">
      <vt:lpstr>Arial</vt:lpstr>
      <vt:lpstr>Calibri</vt:lpstr>
      <vt:lpstr>Vivaldi</vt:lpstr>
      <vt:lpstr>Office-téma</vt:lpstr>
      <vt:lpstr>Egynyáriak és zárt termesztő berendezések növényvédelme</vt:lpstr>
      <vt:lpstr>A növénybetegségek okai:</vt:lpstr>
      <vt:lpstr>Magvetés</vt:lpstr>
      <vt:lpstr>Tűzdelés </vt:lpstr>
      <vt:lpstr>Cserepezés, nevelés</vt:lpstr>
      <vt:lpstr>Gyakori növényvédelmi problémák</vt:lpstr>
      <vt:lpstr>Mit is jelölnek a betük és a számok?</vt:lpstr>
      <vt:lpstr>Mit is jelölnek a betűk és a számok?</vt:lpstr>
      <vt:lpstr>Leggyakoribb növénybetegségek </vt:lpstr>
      <vt:lpstr>PowerPoint-bemutató</vt:lpstr>
      <vt:lpstr>PowerPoint-bemutató</vt:lpstr>
      <vt:lpstr>Baktériumok:</vt:lpstr>
      <vt:lpstr>PowerPoint-bemutató</vt:lpstr>
      <vt:lpstr>PowerPoint-bemutató</vt:lpstr>
      <vt:lpstr>PowerPoint-bemutató</vt:lpstr>
      <vt:lpstr>Gombák: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Kártevők </vt:lpstr>
      <vt:lpstr>Fonálféreg:</vt:lpstr>
      <vt:lpstr>Levéltetvek:</vt:lpstr>
      <vt:lpstr>Üvegházi molytetű (liszteske):</vt:lpstr>
      <vt:lpstr>Pajzstetvek:</vt:lpstr>
      <vt:lpstr>Tripszek:</vt:lpstr>
      <vt:lpstr>PowerPoint-bemutató</vt:lpstr>
      <vt:lpstr>Biológiai növényvédelem: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Magyar Gyula Kertészeti Szakképző Iskola</dc:creator>
  <cp:lastModifiedBy>Hajnal</cp:lastModifiedBy>
  <cp:revision>28</cp:revision>
  <dcterms:created xsi:type="dcterms:W3CDTF">2019-11-14T13:19:56Z</dcterms:created>
  <dcterms:modified xsi:type="dcterms:W3CDTF">2019-11-14T22:29:08Z</dcterms:modified>
</cp:coreProperties>
</file>