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261" r:id="rId5"/>
    <p:sldId id="264" r:id="rId6"/>
    <p:sldId id="260" r:id="rId7"/>
    <p:sldId id="265" r:id="rId8"/>
    <p:sldId id="257" r:id="rId9"/>
    <p:sldId id="268" r:id="rId10"/>
    <p:sldId id="299" r:id="rId11"/>
    <p:sldId id="270" r:id="rId12"/>
    <p:sldId id="298" r:id="rId13"/>
    <p:sldId id="284" r:id="rId14"/>
    <p:sldId id="269" r:id="rId15"/>
    <p:sldId id="285" r:id="rId16"/>
    <p:sldId id="277" r:id="rId17"/>
    <p:sldId id="276" r:id="rId18"/>
    <p:sldId id="278" r:id="rId19"/>
    <p:sldId id="266" r:id="rId20"/>
    <p:sldId id="291" r:id="rId21"/>
    <p:sldId id="300" r:id="rId22"/>
    <p:sldId id="271" r:id="rId23"/>
    <p:sldId id="290" r:id="rId24"/>
    <p:sldId id="292" r:id="rId25"/>
    <p:sldId id="273" r:id="rId26"/>
    <p:sldId id="274" r:id="rId27"/>
    <p:sldId id="275" r:id="rId28"/>
    <p:sldId id="297" r:id="rId29"/>
    <p:sldId id="293" r:id="rId30"/>
    <p:sldId id="295" r:id="rId31"/>
    <p:sldId id="296" r:id="rId32"/>
    <p:sldId id="286" r:id="rId33"/>
    <p:sldId id="283" r:id="rId34"/>
    <p:sldId id="301" r:id="rId35"/>
    <p:sldId id="302" r:id="rId36"/>
    <p:sldId id="289" r:id="rId37"/>
    <p:sldId id="287" r:id="rId38"/>
    <p:sldId id="307" r:id="rId39"/>
    <p:sldId id="267" r:id="rId40"/>
    <p:sldId id="303" r:id="rId41"/>
    <p:sldId id="304" r:id="rId42"/>
    <p:sldId id="305" r:id="rId43"/>
    <p:sldId id="306" r:id="rId4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843C3-EC11-4242-9CD1-F53C9DECEB99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74CA-6379-4EF1-8D19-E2995E07733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A31184-BD9E-4A6C-8259-32E4258B2DC4}" type="slidenum">
              <a:rPr lang="hu-HU"/>
              <a:pPr/>
              <a:t>15</a:t>
            </a:fld>
            <a:endParaRPr lang="hu-HU"/>
          </a:p>
        </p:txBody>
      </p:sp>
      <p:sp>
        <p:nvSpPr>
          <p:cNvPr id="165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8E76-AE07-4F7E-BB7F-97AA8A887D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8089-94FD-447F-B3A1-EA940F6D52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2012.12.11.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ternativenergia.hu/wp-content/uploads/2012/11/3592638_af578a740cb056188e66a669a1544ba7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6840760" cy="496855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1470025"/>
          </a:xfrm>
        </p:spPr>
        <p:txBody>
          <a:bodyPr>
            <a:noAutofit/>
          </a:bodyPr>
          <a:lstStyle/>
          <a:p>
            <a:pPr algn="l"/>
            <a:r>
              <a:rPr lang="hu-HU" b="1" dirty="0" smtClean="0">
                <a:solidFill>
                  <a:srgbClr val="FF0000"/>
                </a:solidFill>
                <a:latin typeface="Bauhaus 93" pitchFamily="82" charset="0"/>
              </a:rPr>
              <a:t>A (NEM CSAK) KÖZMUNKÁSOK FOGLALKOZTATÁSÁNAK MUNKABIZTONSÁGI KÖVETELMÉNYEI </a:t>
            </a:r>
            <a:endParaRPr lang="hu-HU" b="1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8820472" cy="136815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hu-HU" sz="5100" dirty="0" smtClean="0">
                <a:solidFill>
                  <a:srgbClr val="FF0000"/>
                </a:solidFill>
                <a:latin typeface="Bauhaus 93" pitchFamily="82" charset="0"/>
              </a:rPr>
              <a:t>ÖSSZEÁLLÍTOTTA: GALLÓ SÁNDOR </a:t>
            </a:r>
          </a:p>
          <a:p>
            <a:r>
              <a:rPr lang="hu-HU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</a:p>
          <a:p>
            <a:pPr algn="r"/>
            <a:r>
              <a:rPr lang="hu-HU" b="1" dirty="0" smtClean="0">
                <a:solidFill>
                  <a:schemeClr val="tx1"/>
                </a:solidFill>
                <a:latin typeface="Bauhaus 93" pitchFamily="82" charset="0"/>
              </a:rPr>
              <a:t>Az év fája címet </a:t>
            </a:r>
            <a:r>
              <a:rPr lang="hu-HU" dirty="0" smtClean="0">
                <a:solidFill>
                  <a:schemeClr val="bg1"/>
                </a:solidFill>
                <a:latin typeface="Bauhaus 93" pitchFamily="82" charset="0"/>
              </a:rPr>
              <a:t>idén az egri termálfürdő területén élő keleti platánfa nyerte</a:t>
            </a:r>
            <a:endParaRPr lang="hu-HU" dirty="0">
              <a:solidFill>
                <a:schemeClr val="bg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78098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Bauhaus 93" pitchFamily="82" charset="0"/>
              </a:rPr>
              <a:t>A biztonság jogszabályi alapjai közül</a:t>
            </a:r>
            <a:endParaRPr lang="hu-HU" sz="3600" dirty="0">
              <a:latin typeface="Bauhaus 93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16/2001. (</a:t>
            </a:r>
            <a:r>
              <a:rPr lang="hu-HU" b="1" dirty="0" err="1" smtClean="0">
                <a:latin typeface="Bauhaus 93" pitchFamily="82" charset="0"/>
              </a:rPr>
              <a:t>III</a:t>
            </a:r>
            <a:r>
              <a:rPr lang="hu-HU" b="1" dirty="0" smtClean="0">
                <a:latin typeface="Bauhaus 93" pitchFamily="82" charset="0"/>
              </a:rPr>
              <a:t>. 3.) FVM rendelet</a:t>
            </a:r>
            <a:endParaRPr lang="hu-HU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	a Mezőgazdasági Biztonsági Szabályzat</a:t>
            </a:r>
          </a:p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15/1989. (X. 8.) MÉM rendelet</a:t>
            </a:r>
            <a:endParaRPr lang="hu-HU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	az Erdészeti Biztonsági Szabályzat</a:t>
            </a:r>
          </a:p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24/2007. (</a:t>
            </a:r>
            <a:r>
              <a:rPr lang="hu-HU" b="1" dirty="0" err="1" smtClean="0">
                <a:latin typeface="Bauhaus 93" pitchFamily="82" charset="0"/>
              </a:rPr>
              <a:t>VII</a:t>
            </a:r>
            <a:r>
              <a:rPr lang="hu-HU" b="1" dirty="0" smtClean="0">
                <a:latin typeface="Bauhaus 93" pitchFamily="82" charset="0"/>
              </a:rPr>
              <a:t>. 3.) </a:t>
            </a:r>
            <a:r>
              <a:rPr lang="hu-HU" b="1" dirty="0" err="1" smtClean="0">
                <a:latin typeface="Bauhaus 93" pitchFamily="82" charset="0"/>
              </a:rPr>
              <a:t>KvVM</a:t>
            </a:r>
            <a:r>
              <a:rPr lang="hu-HU" b="1" dirty="0" smtClean="0">
                <a:latin typeface="Bauhaus 93" pitchFamily="82" charset="0"/>
              </a:rPr>
              <a:t> rendelet</a:t>
            </a:r>
            <a:endParaRPr lang="hu-HU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	a Vízügyi Biztonsági Szabályzat kiadásáról</a:t>
            </a:r>
            <a:endParaRPr lang="hu-HU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83/2003. (</a:t>
            </a:r>
            <a:r>
              <a:rPr lang="hu-HU" b="1" dirty="0" err="1" smtClean="0">
                <a:latin typeface="Bauhaus 93" pitchFamily="82" charset="0"/>
              </a:rPr>
              <a:t>VII</a:t>
            </a:r>
            <a:r>
              <a:rPr lang="hu-HU" b="1" dirty="0" smtClean="0">
                <a:latin typeface="Bauhaus 93" pitchFamily="82" charset="0"/>
              </a:rPr>
              <a:t>. 16.) FVM rendelet</a:t>
            </a:r>
            <a:endParaRPr lang="hu-HU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	a mezőgazdasági és erdészeti gépkezelői jogosítvány bevezetéséről és kiadásának szabályairól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Bauhaus 93" pitchFamily="82" charset="0"/>
              </a:rPr>
              <a:t/>
            </a:r>
            <a:br>
              <a:rPr lang="hu-HU" b="1" dirty="0" smtClean="0">
                <a:latin typeface="Bauhaus 93" pitchFamily="82" charset="0"/>
              </a:rPr>
            </a:br>
            <a:r>
              <a:rPr lang="hu-HU" b="1" dirty="0" smtClean="0">
                <a:latin typeface="Bauhaus 93" pitchFamily="82" charset="0"/>
              </a:rPr>
              <a:t>A munkavégzés tárgyi feltételeinek biztosítása</a:t>
            </a:r>
            <a:br>
              <a:rPr lang="hu-HU" b="1" dirty="0" smtClean="0">
                <a:latin typeface="Bauhaus 93" pitchFamily="82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b="1" dirty="0" err="1" smtClean="0">
                <a:latin typeface="Bauhaus 93" pitchFamily="82" charset="0"/>
              </a:rPr>
              <a:t>Mvt.24</a:t>
            </a:r>
            <a:r>
              <a:rPr lang="hu-HU" b="1" dirty="0" smtClean="0">
                <a:latin typeface="Bauhaus 93" pitchFamily="82" charset="0"/>
              </a:rPr>
              <a:t>. §</a:t>
            </a:r>
            <a:r>
              <a:rPr lang="hu-HU" dirty="0" smtClean="0">
                <a:latin typeface="Bauhaus 93" pitchFamily="82" charset="0"/>
              </a:rPr>
              <a:t> </a:t>
            </a:r>
            <a:r>
              <a:rPr lang="hu-HU" b="1" dirty="0" smtClean="0">
                <a:latin typeface="Bauhaus 93" pitchFamily="82" charset="0"/>
              </a:rPr>
              <a:t>Minden munkavállaló részére biztosítani kell</a:t>
            </a:r>
            <a:r>
              <a:rPr lang="hu-HU" dirty="0" smtClean="0">
                <a:latin typeface="Bauhaus 93" pitchFamily="82" charset="0"/>
              </a:rPr>
              <a:t/>
            </a:r>
            <a:br>
              <a:rPr lang="hu-HU" dirty="0" smtClean="0">
                <a:latin typeface="Bauhaus 93" pitchFamily="82" charset="0"/>
              </a:rPr>
            </a:br>
            <a:r>
              <a:rPr lang="hu-HU" i="1" dirty="0" smtClean="0">
                <a:latin typeface="Bauhaus 93" pitchFamily="82" charset="0"/>
              </a:rPr>
              <a:t>a) </a:t>
            </a:r>
            <a:r>
              <a:rPr lang="hu-HU" dirty="0" smtClean="0">
                <a:latin typeface="Bauhaus 93" pitchFamily="82" charset="0"/>
              </a:rPr>
              <a:t>megfelelő mennyiségű, az egészségügyi előírásoknak </a:t>
            </a:r>
            <a:r>
              <a:rPr lang="hu-HU" b="1" dirty="0" smtClean="0">
                <a:latin typeface="Bauhaus 93" pitchFamily="82" charset="0"/>
              </a:rPr>
              <a:t>megfelelő minőségű </a:t>
            </a:r>
            <a:r>
              <a:rPr lang="hu-HU" b="1" dirty="0" smtClean="0">
                <a:solidFill>
                  <a:srgbClr val="FF0000"/>
                </a:solidFill>
                <a:latin typeface="Bauhaus 93" pitchFamily="82" charset="0"/>
              </a:rPr>
              <a:t>ivóvizet</a:t>
            </a:r>
            <a:r>
              <a:rPr lang="hu-HU" dirty="0" smtClean="0">
                <a:latin typeface="Bauhaus 93" pitchFamily="82" charset="0"/>
              </a:rPr>
              <a:t>;</a:t>
            </a:r>
            <a:br>
              <a:rPr lang="hu-HU" dirty="0" smtClean="0">
                <a:latin typeface="Bauhaus 93" pitchFamily="82" charset="0"/>
              </a:rPr>
            </a:br>
            <a:r>
              <a:rPr lang="hu-HU" i="1" dirty="0" smtClean="0">
                <a:latin typeface="Bauhaus 93" pitchFamily="82" charset="0"/>
              </a:rPr>
              <a:t>b) </a:t>
            </a:r>
            <a:r>
              <a:rPr lang="hu-HU" dirty="0" smtClean="0">
                <a:latin typeface="Bauhaus 93" pitchFamily="82" charset="0"/>
              </a:rPr>
              <a:t>a munkahely és a munka jellegének megfelelően az </a:t>
            </a:r>
            <a:r>
              <a:rPr lang="hu-HU" b="1" dirty="0" smtClean="0">
                <a:solidFill>
                  <a:srgbClr val="FF0000"/>
                </a:solidFill>
                <a:latin typeface="Bauhaus 93" pitchFamily="82" charset="0"/>
              </a:rPr>
              <a:t>öltözködési, tisztálkodási, egészségügyi, étkezési, pihenési és melegedési lehetőséget</a:t>
            </a:r>
            <a:r>
              <a:rPr lang="hu-HU" b="1" dirty="0" smtClean="0">
                <a:latin typeface="Bauhaus 93" pitchFamily="82" charset="0"/>
              </a:rPr>
              <a:t>.</a:t>
            </a:r>
            <a:endParaRPr lang="hu-HU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b="1" dirty="0" err="1" smtClean="0">
                <a:latin typeface="Bauhaus 93" pitchFamily="82" charset="0"/>
              </a:rPr>
              <a:t>Mvt.32</a:t>
            </a:r>
            <a:r>
              <a:rPr lang="hu-HU" b="1" dirty="0" smtClean="0">
                <a:latin typeface="Bauhaus 93" pitchFamily="82" charset="0"/>
              </a:rPr>
              <a:t>. § </a:t>
            </a:r>
            <a:r>
              <a:rPr lang="hu-HU" dirty="0" smtClean="0">
                <a:latin typeface="Bauhaus 93" pitchFamily="82" charset="0"/>
              </a:rPr>
              <a:t>A munkahelyen a </a:t>
            </a:r>
            <a:r>
              <a:rPr lang="hu-HU" b="1" dirty="0" smtClean="0">
                <a:latin typeface="Bauhaus 93" pitchFamily="82" charset="0"/>
              </a:rPr>
              <a:t>zajhatások és a rezgések, a por és vegyi anyagok</a:t>
            </a:r>
            <a:r>
              <a:rPr lang="hu-HU" dirty="0" smtClean="0">
                <a:latin typeface="Bauhaus 93" pitchFamily="82" charset="0"/>
              </a:rPr>
              <a:t>, valamint a sugárzások, az alacsonyabb vagy magasabb légköri nyomás nem károsíthatják a munkavállalókat és a munkavégzés hatókörében tartózkodókat, és nem veszélyeztethetik a munkavégzés biztonságát.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850106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latin typeface="Bauhaus 93" pitchFamily="82" charset="0"/>
              </a:rPr>
              <a:t>A munkavégzés tárgyi feltételeinek biztosítása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dirty="0" err="1" smtClean="0">
                <a:latin typeface="Bauhaus 93" pitchFamily="82" charset="0"/>
              </a:rPr>
              <a:t>Mvt.34</a:t>
            </a:r>
            <a:r>
              <a:rPr lang="hu-HU" b="1" dirty="0" smtClean="0">
                <a:latin typeface="Bauhaus 93" pitchFamily="82" charset="0"/>
              </a:rPr>
              <a:t>. § A szabadtéri munkahelyen</a:t>
            </a:r>
            <a:r>
              <a:rPr lang="hu-HU" dirty="0" smtClean="0">
                <a:latin typeface="Bauhaus 93" pitchFamily="82" charset="0"/>
              </a:rPr>
              <a:t> - a munkavégzés jellegének és a munkakörülményeknek megfelelő műszaki megoldásokkal, munkaszervezéssel, </a:t>
            </a:r>
            <a:r>
              <a:rPr lang="hu-HU" dirty="0" smtClean="0">
                <a:solidFill>
                  <a:srgbClr val="FF0000"/>
                </a:solidFill>
                <a:latin typeface="Bauhaus 93" pitchFamily="82" charset="0"/>
              </a:rPr>
              <a:t>egyéni védelemmel, melegedési lehetőséggel, védőitallal</a:t>
            </a:r>
            <a:r>
              <a:rPr lang="hu-HU" dirty="0" smtClean="0">
                <a:latin typeface="Bauhaus 93" pitchFamily="82" charset="0"/>
              </a:rPr>
              <a:t> - gondoskodni kell a munkavállalók időjárás elleni védelméről.</a:t>
            </a:r>
            <a:r>
              <a:rPr lang="hu-HU" b="1" dirty="0" smtClean="0">
                <a:latin typeface="Bauhaus 93" pitchFamily="82" charset="0"/>
              </a:rPr>
              <a:t> </a:t>
            </a:r>
          </a:p>
          <a:p>
            <a:pPr>
              <a:buNone/>
            </a:pPr>
            <a:r>
              <a:rPr lang="hu-HU" b="1" dirty="0" err="1" smtClean="0">
                <a:latin typeface="Bauhaus 93" pitchFamily="82" charset="0"/>
              </a:rPr>
              <a:t>Mvt.40</a:t>
            </a:r>
            <a:r>
              <a:rPr lang="hu-HU" b="1" dirty="0" smtClean="0">
                <a:latin typeface="Bauhaus 93" pitchFamily="82" charset="0"/>
              </a:rPr>
              <a:t>.§ </a:t>
            </a:r>
            <a:r>
              <a:rPr lang="hu-HU" dirty="0" smtClean="0">
                <a:latin typeface="Bauhaus 93" pitchFamily="82" charset="0"/>
              </a:rPr>
              <a:t>(1) </a:t>
            </a:r>
            <a:r>
              <a:rPr lang="hu-HU" b="1" dirty="0" smtClean="0">
                <a:latin typeface="Bauhaus 93" pitchFamily="82" charset="0"/>
              </a:rPr>
              <a:t>A munkafolyamatot, a technológiát, a munkaeszközt, az anyagot úgy kell megválasztani, hogy az sem a munkavállalók, sem a munkavégzés hatókörében tartózkodók egészségét és biztonságát ne veszélyeztesse.</a:t>
            </a:r>
            <a:endParaRPr lang="hu-HU" dirty="0" smtClean="0">
              <a:latin typeface="Bauhaus 93" pitchFamily="82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Rotation of IM000362"/>
          <p:cNvPicPr>
            <a:picLocks noChangeAspect="1" noChangeArrowheads="1"/>
          </p:cNvPicPr>
          <p:nvPr/>
        </p:nvPicPr>
        <p:blipFill>
          <a:blip r:embed="rId2" cstate="print"/>
          <a:srcRect r="11810"/>
          <a:stretch>
            <a:fillRect/>
          </a:stretch>
        </p:blipFill>
        <p:spPr bwMode="auto">
          <a:xfrm>
            <a:off x="2411413" y="476250"/>
            <a:ext cx="39687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Bauhaus 93" pitchFamily="82" charset="0"/>
              </a:rPr>
              <a:t>A munkavégzés személyi feltételeinek biztosítása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445224"/>
          </a:xfrm>
        </p:spPr>
        <p:txBody>
          <a:bodyPr>
            <a:normAutofit lnSpcReduction="10000"/>
          </a:bodyPr>
          <a:lstStyle/>
          <a:p>
            <a:endParaRPr lang="hu-HU" sz="2400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sz="2400" b="1" dirty="0" err="1" smtClean="0">
                <a:latin typeface="Bauhaus 93" pitchFamily="82" charset="0"/>
              </a:rPr>
              <a:t>Mvt.44</a:t>
            </a:r>
            <a:r>
              <a:rPr lang="hu-HU" sz="2400" b="1" dirty="0" smtClean="0">
                <a:latin typeface="Bauhaus 93" pitchFamily="82" charset="0"/>
              </a:rPr>
              <a:t>. § </a:t>
            </a:r>
            <a:r>
              <a:rPr lang="hu-HU" sz="2400" dirty="0" smtClean="0">
                <a:latin typeface="Bauhaus 93" pitchFamily="82" charset="0"/>
              </a:rPr>
              <a:t>(3) </a:t>
            </a:r>
            <a:r>
              <a:rPr lang="hu-HU" sz="2400" b="1" dirty="0" smtClean="0">
                <a:latin typeface="Bauhaus 93" pitchFamily="82" charset="0"/>
              </a:rPr>
              <a:t>Munkát csak olyan munkakörülmények között és időtartamban</a:t>
            </a:r>
            <a:r>
              <a:rPr lang="hu-HU" sz="2400" dirty="0" smtClean="0">
                <a:latin typeface="Bauhaus 93" pitchFamily="82" charset="0"/>
              </a:rPr>
              <a:t> lehet végezni, hogy az a munkavállaló egészségét, testi épségét ne károsítsa.</a:t>
            </a:r>
          </a:p>
          <a:p>
            <a:pPr>
              <a:buNone/>
            </a:pPr>
            <a:r>
              <a:rPr lang="hu-HU" sz="2400" b="1" dirty="0" err="1" smtClean="0">
                <a:latin typeface="Bauhaus 93" pitchFamily="82" charset="0"/>
              </a:rPr>
              <a:t>Mvt.49</a:t>
            </a:r>
            <a:r>
              <a:rPr lang="hu-HU" sz="2400" b="1" dirty="0" smtClean="0">
                <a:latin typeface="Bauhaus 93" pitchFamily="82" charset="0"/>
              </a:rPr>
              <a:t>. § </a:t>
            </a:r>
            <a:r>
              <a:rPr lang="hu-HU" sz="2400" dirty="0" smtClean="0">
                <a:latin typeface="Bauhaus 93" pitchFamily="82" charset="0"/>
              </a:rPr>
              <a:t>(1) A munkavállaló csak olyan munkára és akkor alkalmazható, ha </a:t>
            </a:r>
            <a:r>
              <a:rPr lang="hu-HU" sz="2400" i="1" dirty="0" smtClean="0">
                <a:latin typeface="Bauhaus 93" pitchFamily="82" charset="0"/>
              </a:rPr>
              <a:t> </a:t>
            </a:r>
            <a:r>
              <a:rPr lang="hu-HU" sz="2400" dirty="0" smtClean="0">
                <a:latin typeface="Bauhaus 93" pitchFamily="82" charset="0"/>
              </a:rPr>
              <a:t>annak ellátásához </a:t>
            </a:r>
            <a:r>
              <a:rPr lang="hu-HU" sz="2400" dirty="0" smtClean="0">
                <a:solidFill>
                  <a:srgbClr val="FF0000"/>
                </a:solidFill>
                <a:latin typeface="Bauhaus 93" pitchFamily="82" charset="0"/>
              </a:rPr>
              <a:t>megfelelő élettani adottságokkal rendelkezik</a:t>
            </a:r>
          </a:p>
          <a:p>
            <a:pPr>
              <a:buNone/>
            </a:pPr>
            <a:r>
              <a:rPr lang="hu-HU" sz="2400" b="1" dirty="0" smtClean="0">
                <a:latin typeface="Bauhaus 93" pitchFamily="82" charset="0"/>
              </a:rPr>
              <a:t>Mvt. 50. § </a:t>
            </a:r>
            <a:r>
              <a:rPr lang="hu-HU" sz="2400" dirty="0" smtClean="0">
                <a:latin typeface="Bauhaus 93" pitchFamily="82" charset="0"/>
              </a:rPr>
              <a:t>A munkavállaló csak </a:t>
            </a:r>
            <a:r>
              <a:rPr lang="hu-HU" sz="2400" b="1" dirty="0" smtClean="0">
                <a:latin typeface="Bauhaus 93" pitchFamily="82" charset="0"/>
              </a:rPr>
              <a:t>olyan munkával bízható meg, amelynek ellátására </a:t>
            </a:r>
            <a:r>
              <a:rPr lang="hu-HU" sz="2400" b="1" dirty="0" smtClean="0">
                <a:solidFill>
                  <a:srgbClr val="FF0000"/>
                </a:solidFill>
                <a:latin typeface="Bauhaus 93" pitchFamily="82" charset="0"/>
              </a:rPr>
              <a:t>egészségileg alkalmas</a:t>
            </a:r>
            <a:r>
              <a:rPr lang="hu-HU" sz="2400" b="1" dirty="0" smtClean="0">
                <a:latin typeface="Bauhaus 93" pitchFamily="82" charset="0"/>
              </a:rPr>
              <a:t>,</a:t>
            </a:r>
            <a:r>
              <a:rPr lang="hu-HU" sz="2400" dirty="0" smtClean="0">
                <a:latin typeface="Bauhaus 93" pitchFamily="82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Bauhaus 93" pitchFamily="82" charset="0"/>
              </a:rPr>
              <a:t>rendelkezik</a:t>
            </a:r>
            <a:r>
              <a:rPr lang="hu-HU" sz="2400" b="1" dirty="0" smtClean="0">
                <a:latin typeface="Bauhaus 93" pitchFamily="82" charset="0"/>
              </a:rPr>
              <a:t> az egészséget nem veszélyeztető és biztonságos </a:t>
            </a:r>
            <a:r>
              <a:rPr lang="hu-HU" sz="2400" b="1" dirty="0" smtClean="0">
                <a:solidFill>
                  <a:srgbClr val="FF0000"/>
                </a:solidFill>
                <a:latin typeface="Bauhaus 93" pitchFamily="82" charset="0"/>
              </a:rPr>
              <a:t>munkavégzéshez szükséges ismeretekkel, készséggel és jártassággal</a:t>
            </a:r>
            <a:r>
              <a:rPr lang="hu-HU" sz="2400" dirty="0" smtClean="0">
                <a:solidFill>
                  <a:srgbClr val="FF0000"/>
                </a:solidFill>
                <a:latin typeface="Bauhaus 93" pitchFamily="82" charset="0"/>
              </a:rPr>
              <a:t>. </a:t>
            </a:r>
          </a:p>
          <a:p>
            <a:pPr>
              <a:buNone/>
            </a:pPr>
            <a:r>
              <a:rPr lang="hu-HU" sz="2400" dirty="0" smtClean="0">
                <a:latin typeface="Bauhaus 93" pitchFamily="82" charset="0"/>
              </a:rPr>
              <a:t>Munkavédelmi oktatás,  KEZELÉSI JOGOSULTSÁG (traktor, motorfűrész </a:t>
            </a:r>
            <a:r>
              <a:rPr lang="hu-HU" sz="2400" b="1" dirty="0" smtClean="0">
                <a:latin typeface="Bauhaus 93" pitchFamily="82" charset="0"/>
              </a:rPr>
              <a:t>83/2003. (</a:t>
            </a:r>
            <a:r>
              <a:rPr lang="hu-HU" sz="2400" b="1" dirty="0" err="1" smtClean="0">
                <a:latin typeface="Bauhaus 93" pitchFamily="82" charset="0"/>
              </a:rPr>
              <a:t>VII</a:t>
            </a:r>
            <a:r>
              <a:rPr lang="hu-HU" sz="2400" b="1" dirty="0" smtClean="0">
                <a:latin typeface="Bauhaus 93" pitchFamily="82" charset="0"/>
              </a:rPr>
              <a:t>. 16.) FVM</a:t>
            </a:r>
            <a:r>
              <a:rPr lang="hu-HU" sz="2400" dirty="0" smtClean="0">
                <a:latin typeface="Bauhaus 93" pitchFamily="82" charset="0"/>
              </a:rPr>
              <a:t>)</a:t>
            </a:r>
            <a:endParaRPr lang="hu-HU" sz="2400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dirty="0" smtClean="0">
                <a:latin typeface="Bauhaus 93" pitchFamily="82" charset="0"/>
              </a:rPr>
              <a:t>AZ ALKALMAZÁS FELTÉTELE NAPI KOCKÁZATOK</a:t>
            </a:r>
            <a:endParaRPr lang="hu-HU" sz="2800" dirty="0">
              <a:latin typeface="Bauhaus 93" pitchFamily="82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6146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20887"/>
            <a:ext cx="4536504" cy="3148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0" y="56612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Bauhaus 93" pitchFamily="82" charset="0"/>
              </a:rPr>
              <a:t>8. § </a:t>
            </a:r>
            <a:r>
              <a:rPr lang="hu-HU" dirty="0" smtClean="0">
                <a:solidFill>
                  <a:srgbClr val="FF0000"/>
                </a:solidFill>
                <a:latin typeface="Bauhaus 93" pitchFamily="82" charset="0"/>
              </a:rPr>
              <a:t>A</a:t>
            </a:r>
            <a:r>
              <a:rPr lang="hu-HU" sz="2400" dirty="0" smtClean="0">
                <a:solidFill>
                  <a:srgbClr val="FF0000"/>
                </a:solidFill>
                <a:latin typeface="Bauhaus 93" pitchFamily="82" charset="0"/>
              </a:rPr>
              <a:t> jogosítvány</a:t>
            </a:r>
            <a:r>
              <a:rPr lang="hu-HU" dirty="0" smtClean="0">
                <a:solidFill>
                  <a:srgbClr val="FF0000"/>
                </a:solidFill>
                <a:latin typeface="Bauhaus 93" pitchFamily="82" charset="0"/>
              </a:rPr>
              <a:t> a foglalkozásra, illetve munkakörre előírt rendszerességű munkaköri orvosi alkalmassági vélemény „alkalmas” bejegyzésével </a:t>
            </a:r>
            <a:r>
              <a:rPr lang="hu-HU" sz="2400" dirty="0" smtClean="0">
                <a:solidFill>
                  <a:srgbClr val="FF0000"/>
                </a:solidFill>
                <a:latin typeface="Bauhaus 93" pitchFamily="82" charset="0"/>
              </a:rPr>
              <a:t>együtt </a:t>
            </a:r>
            <a:r>
              <a:rPr lang="hu-HU" dirty="0" smtClean="0">
                <a:solidFill>
                  <a:srgbClr val="FF0000"/>
                </a:solidFill>
                <a:latin typeface="Bauhaus 93" pitchFamily="82" charset="0"/>
              </a:rPr>
              <a:t>érvényes</a:t>
            </a:r>
            <a:endParaRPr lang="hu-HU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EFB63C-EA68-426B-90CC-0495264094D8}" type="slidenum">
              <a:rPr lang="hu-HU"/>
              <a:pPr/>
              <a:t>16</a:t>
            </a:fld>
            <a:endParaRPr lang="hu-HU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8713787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1412776"/>
            <a:ext cx="8496622" cy="576063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latin typeface="Arial" pitchFamily="34" charset="0"/>
              </a:rPr>
              <a:t>Reggel 6 óra ½ pálinka     Este 9 óra 3 üveg sör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95536" y="1052736"/>
            <a:ext cx="820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 err="1">
                <a:solidFill>
                  <a:srgbClr val="FF3300"/>
                </a:solidFill>
              </a:rPr>
              <a:t>http://www.hazipatika.com/topics/alkohol/calc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5536" y="33265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latin typeface="Bauhaus 93" pitchFamily="82" charset="0"/>
              </a:rPr>
              <a:t>AZ ALKALMAZÁS FELTÉTELE NAPI KOCKÁZATOK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C34CCD-26EF-45D2-93CC-AC77321670AE}" type="slidenum">
              <a:rPr lang="hu-HU"/>
              <a:pPr/>
              <a:t>17</a:t>
            </a:fld>
            <a:endParaRPr lang="hu-HU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92696"/>
            <a:ext cx="8785225" cy="719137"/>
          </a:xfrm>
        </p:spPr>
        <p:txBody>
          <a:bodyPr/>
          <a:lstStyle/>
          <a:p>
            <a:pPr algn="l" eaLnBrk="1" hangingPunct="1"/>
            <a:r>
              <a:rPr lang="hu-HU" sz="3600" b="1" dirty="0" smtClean="0">
                <a:latin typeface="Bauhaus 93" pitchFamily="82" charset="0"/>
              </a:rPr>
              <a:t>A leggyakrabban előforduló drogok</a:t>
            </a:r>
            <a:r>
              <a:rPr lang="hu-HU" sz="4000" dirty="0" smtClean="0">
                <a:latin typeface="Bauhaus 93" pitchFamily="82" charset="0"/>
              </a:rPr>
              <a:t>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800" b="1" dirty="0" smtClean="0">
                <a:latin typeface="Bauhaus 93" pitchFamily="82" charset="0"/>
              </a:rPr>
              <a:t>Alkohol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dirty="0" smtClean="0">
                <a:latin typeface="Bauhaus 93" pitchFamily="82" charset="0"/>
              </a:rPr>
              <a:t>Cannabis </a:t>
            </a:r>
            <a:r>
              <a:rPr lang="hu-HU" sz="2800" dirty="0" smtClean="0">
                <a:latin typeface="Bauhaus 93" pitchFamily="82" charset="0"/>
              </a:rPr>
              <a:t>(marihuána, hasis)</a:t>
            </a:r>
            <a:r>
              <a:rPr lang="hu-HU" sz="2800" b="1" dirty="0" smtClean="0">
                <a:latin typeface="Bauhaus 93" pitchFamily="82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dirty="0" err="1" smtClean="0">
                <a:latin typeface="Bauhaus 93" pitchFamily="82" charset="0"/>
              </a:rPr>
              <a:t>Inhalánsok</a:t>
            </a:r>
            <a:r>
              <a:rPr lang="hu-HU" sz="2800" b="1" dirty="0" smtClean="0">
                <a:latin typeface="Bauhaus 93" pitchFamily="82" charset="0"/>
              </a:rPr>
              <a:t> </a:t>
            </a:r>
            <a:r>
              <a:rPr lang="hu-HU" sz="2800" dirty="0" smtClean="0">
                <a:latin typeface="Bauhaus 93" pitchFamily="82" charset="0"/>
              </a:rPr>
              <a:t>(pl. ragasztók, festékek, hígítók, gőzeinek beszippantása.)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dirty="0" err="1" smtClean="0">
                <a:latin typeface="Bauhaus 93" pitchFamily="82" charset="0"/>
              </a:rPr>
              <a:t>Extasy</a:t>
            </a:r>
            <a:r>
              <a:rPr lang="hu-HU" sz="2800" b="1" dirty="0" smtClean="0">
                <a:latin typeface="Bauhaus 93" pitchFamily="82" charset="0"/>
              </a:rPr>
              <a:t> </a:t>
            </a:r>
            <a:r>
              <a:rPr lang="hu-HU" sz="2800" dirty="0" smtClean="0">
                <a:latin typeface="Bauhaus 93" pitchFamily="82" charset="0"/>
              </a:rPr>
              <a:t>(Leggyakrabban tabletta formájában használják.)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dirty="0" smtClean="0">
                <a:latin typeface="Bauhaus 93" pitchFamily="82" charset="0"/>
              </a:rPr>
              <a:t>Kokain és </a:t>
            </a:r>
            <a:r>
              <a:rPr lang="hu-HU" sz="2800" b="1" dirty="0" err="1" smtClean="0">
                <a:latin typeface="Bauhaus 93" pitchFamily="82" charset="0"/>
              </a:rPr>
              <a:t>crack</a:t>
            </a:r>
            <a:r>
              <a:rPr lang="hu-HU" sz="2800" b="1" dirty="0" smtClean="0">
                <a:latin typeface="Bauhaus 93" pitchFamily="82" charset="0"/>
              </a:rPr>
              <a:t> kokain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dirty="0" smtClean="0">
                <a:latin typeface="Bauhaus 93" pitchFamily="82" charset="0"/>
              </a:rPr>
              <a:t>Gyerekkokain </a:t>
            </a:r>
            <a:r>
              <a:rPr lang="hu-HU" sz="2800" dirty="0" smtClean="0">
                <a:latin typeface="Bauhaus 93" pitchFamily="82" charset="0"/>
              </a:rPr>
              <a:t>(</a:t>
            </a:r>
            <a:r>
              <a:rPr lang="hu-HU" sz="2800" dirty="0" err="1" smtClean="0">
                <a:latin typeface="Bauhaus 93" pitchFamily="82" charset="0"/>
              </a:rPr>
              <a:t>ritalin</a:t>
            </a:r>
            <a:r>
              <a:rPr lang="hu-HU" sz="2800" dirty="0" smtClean="0">
                <a:latin typeface="Bauhaus 93" pitchFamily="82" charset="0"/>
              </a:rPr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dirty="0" err="1" smtClean="0">
                <a:latin typeface="Bauhaus 93" pitchFamily="82" charset="0"/>
              </a:rPr>
              <a:t>Kristály-meth</a:t>
            </a:r>
            <a:r>
              <a:rPr lang="hu-HU" sz="2800" b="1" dirty="0" smtClean="0">
                <a:latin typeface="Bauhaus 93" pitchFamily="82" charset="0"/>
              </a:rPr>
              <a:t> és </a:t>
            </a:r>
            <a:r>
              <a:rPr lang="hu-HU" sz="2800" b="1" dirty="0" err="1" smtClean="0">
                <a:latin typeface="Bauhaus 93" pitchFamily="82" charset="0"/>
              </a:rPr>
              <a:t>metamfetaminok</a:t>
            </a:r>
            <a:r>
              <a:rPr lang="hu-HU" sz="2800" b="1" dirty="0" smtClean="0">
                <a:latin typeface="Bauhaus 93" pitchFamily="82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dirty="0" smtClean="0">
                <a:latin typeface="Bauhaus 93" pitchFamily="82" charset="0"/>
              </a:rPr>
              <a:t>Heroin 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dirty="0" smtClean="0">
                <a:latin typeface="Bauhaus 93" pitchFamily="82" charset="0"/>
              </a:rPr>
              <a:t>LSD</a:t>
            </a:r>
          </a:p>
          <a:p>
            <a:pPr eaLnBrk="1" hangingPunct="1">
              <a:lnSpc>
                <a:spcPct val="80000"/>
              </a:lnSpc>
            </a:pPr>
            <a:r>
              <a:rPr lang="hu-HU" sz="2800" b="1" dirty="0" err="1" smtClean="0">
                <a:latin typeface="Bauhaus 93" pitchFamily="82" charset="0"/>
              </a:rPr>
              <a:t>Oxikodon</a:t>
            </a:r>
            <a:r>
              <a:rPr lang="hu-HU" sz="2800" b="1" dirty="0" smtClean="0">
                <a:latin typeface="Bauhaus 93" pitchFamily="82" charset="0"/>
              </a:rPr>
              <a:t> (fájdalomcsillapítók)</a:t>
            </a:r>
            <a:r>
              <a:rPr lang="hu-HU" sz="2000" dirty="0" smtClean="0">
                <a:latin typeface="Bauhaus 93" pitchFamily="8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5FA301-E105-4EB4-B42A-D4715F1212DC}" type="slidenum">
              <a:rPr lang="hu-HU"/>
              <a:pPr/>
              <a:t>18</a:t>
            </a:fld>
            <a:endParaRPr lang="hu-HU"/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332656"/>
            <a:ext cx="3582988" cy="5256212"/>
          </a:xfrm>
          <a:noFill/>
        </p:spPr>
      </p:pic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b="1" dirty="0" smtClean="0">
                <a:latin typeface="Bauhaus 93" pitchFamily="82" charset="0"/>
              </a:rPr>
              <a:t>DROGTESZT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8713787" cy="4687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dirty="0" smtClean="0">
                <a:latin typeface="Bauhaus 93" pitchFamily="82" charset="0"/>
              </a:rPr>
              <a:t>47/2004. (V. 11.) ESZCSM rend</a:t>
            </a:r>
            <a:r>
              <a:rPr lang="hu-HU" sz="2400" b="1" dirty="0" smtClean="0">
                <a:solidFill>
                  <a:schemeClr val="bg1"/>
                </a:solidFill>
                <a:latin typeface="Bauhaus 93" pitchFamily="82" charset="0"/>
              </a:rPr>
              <a:t>elet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dirty="0" smtClean="0">
                <a:latin typeface="Bauhaus 93" pitchFamily="82" charset="0"/>
              </a:rPr>
              <a:t>	az egészségügyi ellátás folyamatos működtetésének e</a:t>
            </a:r>
            <a:r>
              <a:rPr lang="hu-HU" sz="2400" b="1" dirty="0" smtClean="0">
                <a:solidFill>
                  <a:schemeClr val="bg1"/>
                </a:solidFill>
                <a:latin typeface="Bauhaus 93" pitchFamily="82" charset="0"/>
              </a:rPr>
              <a:t>gyes</a:t>
            </a:r>
            <a:r>
              <a:rPr lang="hu-HU" sz="2400" b="1" dirty="0" smtClean="0">
                <a:latin typeface="Bauhaus 93" pitchFamily="82" charset="0"/>
              </a:rPr>
              <a:t> szervezési kérdéseiről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i="1" dirty="0" smtClean="0">
                <a:latin typeface="Bauhaus 93" pitchFamily="82" charset="0"/>
              </a:rPr>
              <a:t>	15.§ (8) Ügyeletes orvos e)</a:t>
            </a:r>
            <a:r>
              <a:rPr lang="hu-HU" sz="2400" b="1" dirty="0" smtClean="0">
                <a:latin typeface="Bauhaus 93" pitchFamily="82" charset="0"/>
              </a:rPr>
              <a:t> </a:t>
            </a:r>
            <a:r>
              <a:rPr lang="hu-HU" sz="2400" b="1" dirty="0" smtClean="0">
                <a:solidFill>
                  <a:srgbClr val="FF3300"/>
                </a:solidFill>
                <a:latin typeface="Bauhaus 93" pitchFamily="82" charset="0"/>
              </a:rPr>
              <a:t>hatósági megkeresésre</a:t>
            </a:r>
            <a:r>
              <a:rPr lang="hu-HU" sz="2400" b="1" dirty="0" smtClean="0">
                <a:latin typeface="Bauhaus 93" pitchFamily="82" charset="0"/>
              </a:rPr>
              <a:t> a betegnél (sérültnél) általános orvosi vizsgálatot végez, véralkohol-vizsgálathoz vért vesz, drogtesztet, illetve egyéb szükséges vizsgálatokat végez;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 smtClean="0">
                <a:latin typeface="Bauhaus 93" pitchFamily="82" charset="0"/>
              </a:rPr>
              <a:t>		Véralkohol-vizsgálathoz vérvétel 4 350 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 smtClean="0">
                <a:latin typeface="Bauhaus 93" pitchFamily="82" charset="0"/>
              </a:rPr>
              <a:t>		Kábítószer szintjének kimutatása érdekében végzett 	vérvizsgálat 5 400 Ft (336/2009. (</a:t>
            </a:r>
            <a:r>
              <a:rPr lang="hu-HU" sz="2400" dirty="0" err="1" smtClean="0">
                <a:latin typeface="Bauhaus 93" pitchFamily="82" charset="0"/>
              </a:rPr>
              <a:t>XII</a:t>
            </a:r>
            <a:r>
              <a:rPr lang="hu-HU" sz="2400" dirty="0" smtClean="0">
                <a:latin typeface="Bauhaus 93" pitchFamily="82" charset="0"/>
              </a:rPr>
              <a:t>. 29.) Korm. 	rendelet)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 smtClean="0">
                <a:latin typeface="Bauhaus 93" pitchFamily="82" charset="0"/>
              </a:rPr>
              <a:t>	Pillanatnyilag nincs jogszabályi háttere a munkahelyeken drogtesztet alkalmazni</a:t>
            </a:r>
            <a:r>
              <a:rPr lang="hu-HU" sz="2400" dirty="0" smtClean="0">
                <a:latin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latin typeface="Bauhaus 93" pitchFamily="82" charset="0"/>
              </a:rPr>
              <a:t>A munkabiztonság megteremtésének alapja a munkáltatói  szabályozás</a:t>
            </a:r>
            <a:endParaRPr lang="hu-HU" sz="3600" b="1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712968" cy="51411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  <a:t>Munkaköri </a:t>
            </a:r>
            <a:r>
              <a:rPr lang="hu-HU" b="1" dirty="0">
                <a:solidFill>
                  <a:srgbClr val="000000"/>
                </a:solidFill>
                <a:latin typeface="Bauhaus 93" pitchFamily="82" charset="0"/>
              </a:rPr>
              <a:t>alkalmassági orvosi vizsgálatok rendje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  <a:t>Kockázatértékelés (mérési jegyzőkönyvek)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  <a:t>Egyéni védőeszköz ellátási rend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  <a:t>Munkabalesetek </a:t>
            </a:r>
            <a:r>
              <a:rPr lang="hu-HU" b="1" dirty="0">
                <a:solidFill>
                  <a:srgbClr val="000000"/>
                </a:solidFill>
                <a:latin typeface="Bauhaus 93" pitchFamily="82" charset="0"/>
              </a:rPr>
              <a:t>kivizsgálása, nyilvántartása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000000"/>
                </a:solidFill>
                <a:latin typeface="Bauhaus 93" pitchFamily="82" charset="0"/>
              </a:rPr>
              <a:t>Megelőzési stratégia [Mvt. 54.§ (1) g)]	</a:t>
            </a:r>
            <a:r>
              <a:rPr lang="hu-HU" b="1" dirty="0">
                <a:solidFill>
                  <a:srgbClr val="000000"/>
                </a:solidFill>
                <a:latin typeface="Bauhaus 93" pitchFamily="82" charset="0"/>
              </a:rPr>
              <a:t>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u-HU" sz="2400" dirty="0">
                <a:solidFill>
                  <a:srgbClr val="000000"/>
                </a:solidFill>
                <a:latin typeface="Bauhaus 93" pitchFamily="82" charset="0"/>
              </a:rPr>
              <a:t>Mentési terv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hu-HU" sz="2400" dirty="0" smtClean="0">
              <a:solidFill>
                <a:srgbClr val="000000"/>
              </a:solidFill>
              <a:latin typeface="Bauhaus 93" pitchFamily="82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hu-HU" sz="2400" dirty="0" smtClean="0">
                <a:solidFill>
                  <a:srgbClr val="000000"/>
                </a:solidFill>
                <a:latin typeface="Bauhaus 93" pitchFamily="82" charset="0"/>
              </a:rPr>
              <a:t>Munkavédelmi Szabályzat a belső szabályozás formája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hu-HU" sz="2400" dirty="0">
              <a:solidFill>
                <a:srgbClr val="000000"/>
              </a:solidFill>
              <a:latin typeface="Bauhaus 93" pitchFamily="82" charset="0"/>
            </a:endParaRPr>
          </a:p>
          <a:p>
            <a:pPr>
              <a:lnSpc>
                <a:spcPct val="90000"/>
              </a:lnSpc>
            </a:pPr>
            <a:endParaRPr lang="hu-HU" sz="28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b="1" dirty="0">
                <a:latin typeface="Arial Black" pitchFamily="34" charset="0"/>
              </a:rPr>
              <a:t>A </a:t>
            </a:r>
            <a:r>
              <a:rPr lang="hu-HU" b="1" dirty="0">
                <a:latin typeface="Bauhaus 93" pitchFamily="82" charset="0"/>
              </a:rPr>
              <a:t>MUNKAVÉDELEM</a:t>
            </a:r>
            <a:r>
              <a:rPr lang="hu-HU" b="1" dirty="0">
                <a:latin typeface="Arial Black" pitchFamily="34" charset="0"/>
              </a:rPr>
              <a:t> CÉLJA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504" y="1340768"/>
            <a:ext cx="4104456" cy="5184576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hu-HU" sz="3600" b="1" dirty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hu-HU" sz="4400" b="1" dirty="0">
                <a:latin typeface="Bauhaus 93" pitchFamily="82" charset="0"/>
              </a:rPr>
              <a:t>A </a:t>
            </a:r>
            <a:r>
              <a:rPr lang="hu-HU" sz="4400" b="1" dirty="0" err="1" smtClean="0">
                <a:latin typeface="Bauhaus 93" pitchFamily="82" charset="0"/>
              </a:rPr>
              <a:t>MUNKABELESE-TEK</a:t>
            </a:r>
            <a:r>
              <a:rPr lang="hu-HU" sz="4400" b="1" dirty="0" smtClean="0">
                <a:latin typeface="Bauhaus 93" pitchFamily="82" charset="0"/>
              </a:rPr>
              <a:t> </a:t>
            </a:r>
            <a:r>
              <a:rPr lang="hu-HU" sz="4400" b="1" dirty="0">
                <a:latin typeface="Bauhaus 93" pitchFamily="82" charset="0"/>
              </a:rPr>
              <a:t>ÉS A </a:t>
            </a:r>
            <a:r>
              <a:rPr lang="hu-HU" sz="4400" b="1" dirty="0" err="1" smtClean="0">
                <a:latin typeface="Bauhaus 93" pitchFamily="82" charset="0"/>
              </a:rPr>
              <a:t>FOGLALKOZÁS-SAL</a:t>
            </a:r>
            <a:r>
              <a:rPr lang="hu-HU" sz="4400" b="1" dirty="0" smtClean="0">
                <a:latin typeface="Bauhaus 93" pitchFamily="82" charset="0"/>
              </a:rPr>
              <a:t> </a:t>
            </a:r>
            <a:r>
              <a:rPr lang="hu-HU" sz="4400" b="1" dirty="0">
                <a:latin typeface="Bauhaus 93" pitchFamily="82" charset="0"/>
              </a:rPr>
              <a:t>ÖSSZEFÜGGŐ </a:t>
            </a:r>
            <a:r>
              <a:rPr lang="hu-HU" sz="4400" b="1" dirty="0" err="1" smtClean="0">
                <a:latin typeface="Bauhaus 93" pitchFamily="82" charset="0"/>
              </a:rPr>
              <a:t>MEGBETEGEDÉ-SEK</a:t>
            </a:r>
            <a:r>
              <a:rPr lang="hu-HU" sz="4400" b="1" dirty="0" smtClean="0">
                <a:latin typeface="Bauhaus 93" pitchFamily="82" charset="0"/>
              </a:rPr>
              <a:t> </a:t>
            </a:r>
            <a:r>
              <a:rPr lang="hu-HU" sz="4400" b="1" dirty="0">
                <a:latin typeface="Bauhaus 93" pitchFamily="82" charset="0"/>
              </a:rPr>
              <a:t>MEGELŐZÉSE</a:t>
            </a:r>
            <a:endParaRPr lang="hu-HU" sz="4400" dirty="0"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37884"/>
            <a:ext cx="4032448" cy="542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solidFill>
                  <a:srgbClr val="000000"/>
                </a:solidFill>
                <a:latin typeface="Bauhaus 93" pitchFamily="82" charset="0"/>
              </a:rPr>
              <a:t/>
            </a:r>
            <a:br>
              <a:rPr lang="hu-HU" sz="4000" b="1" dirty="0" smtClean="0">
                <a:solidFill>
                  <a:srgbClr val="000000"/>
                </a:solidFill>
                <a:latin typeface="Bauhaus 93" pitchFamily="82" charset="0"/>
              </a:rPr>
            </a:br>
            <a:r>
              <a:rPr lang="hu-HU" sz="4000" b="1" dirty="0" smtClean="0">
                <a:solidFill>
                  <a:srgbClr val="000000"/>
                </a:solidFill>
                <a:latin typeface="Bauhaus 93" pitchFamily="82" charset="0"/>
              </a:rPr>
              <a:t>Munkaköri alkalmassági orvosi vizsgálatok rendje</a:t>
            </a:r>
            <a: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  <a:t/>
            </a:r>
            <a:b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[</a:t>
            </a:r>
            <a:r>
              <a:rPr lang="hu-HU" b="1" dirty="0" smtClean="0">
                <a:latin typeface="Bauhaus 93" pitchFamily="82" charset="0"/>
              </a:rPr>
              <a:t>33/1998. (</a:t>
            </a:r>
            <a:r>
              <a:rPr lang="hu-HU" b="1" dirty="0" err="1" smtClean="0">
                <a:latin typeface="Bauhaus 93" pitchFamily="82" charset="0"/>
              </a:rPr>
              <a:t>VI</a:t>
            </a:r>
            <a:r>
              <a:rPr lang="hu-HU" b="1" dirty="0" smtClean="0">
                <a:latin typeface="Bauhaus 93" pitchFamily="82" charset="0"/>
              </a:rPr>
              <a:t>. 24.) NM rendelete szerinti munkaköri alkalmassági (előzetes, időszakos, rendkívüli, záró) vizsgálat elvégeztetése.] </a:t>
            </a:r>
          </a:p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	Védőoltások</a:t>
            </a:r>
          </a:p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18/1998. (</a:t>
            </a:r>
            <a:r>
              <a:rPr lang="hu-HU" b="1" dirty="0" err="1" smtClean="0">
                <a:latin typeface="Bauhaus 93" pitchFamily="82" charset="0"/>
              </a:rPr>
              <a:t>VI</a:t>
            </a:r>
            <a:r>
              <a:rPr lang="hu-HU" b="1" dirty="0" smtClean="0">
                <a:latin typeface="Bauhaus 93" pitchFamily="82" charset="0"/>
              </a:rPr>
              <a:t>. 3.) NM rendelet 9. §. (1) bekezdésének értelmében a munkáltató köteles a munkavállalók egészségét és biztonságát veszélyeztető biológiai kockázatokat, a munkahelyi expozíciót (veszélyeztetettséget) a külön jogszabályban [61/1999. (</a:t>
            </a:r>
            <a:r>
              <a:rPr lang="hu-HU" b="1" dirty="0" err="1" smtClean="0">
                <a:latin typeface="Bauhaus 93" pitchFamily="82" charset="0"/>
              </a:rPr>
              <a:t>XII</a:t>
            </a:r>
            <a:r>
              <a:rPr lang="hu-HU" b="1" dirty="0" smtClean="0">
                <a:latin typeface="Bauhaus 93" pitchFamily="82" charset="0"/>
              </a:rPr>
              <a:t>. 1.) EüM rendelet 13.§(3)] foglaltaknak megfelelően felmérni. A megbetegedési veszély csökkentése érdekében – a munkáltatónak a foglalkoztatás feltételeként – </a:t>
            </a:r>
            <a:r>
              <a:rPr lang="hu-HU" b="1" dirty="0" smtClean="0">
                <a:solidFill>
                  <a:srgbClr val="FF0000"/>
                </a:solidFill>
                <a:latin typeface="Bauhaus 93" pitchFamily="82" charset="0"/>
              </a:rPr>
              <a:t>biztosítania kell az adott veszélyeztetett munkakörben foglalkoztatott dolgozók védőoltását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 smtClean="0">
              <a:solidFill>
                <a:srgbClr val="FF0000"/>
              </a:solidFill>
              <a:latin typeface="Bauhaus 93" pitchFamily="82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0609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000000"/>
                </a:solidFill>
                <a:latin typeface="Bauhaus 93" pitchFamily="82" charset="0"/>
              </a:rPr>
              <a:t>Munkaköri alkalmassági orvosi vizsgálatok rendje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16/A. §</a:t>
            </a:r>
            <a:r>
              <a:rPr lang="hu-HU" b="1" baseline="30000" dirty="0" smtClean="0">
                <a:latin typeface="Bauhaus 93" pitchFamily="82" charset="0"/>
              </a:rPr>
              <a:t> </a:t>
            </a:r>
            <a:r>
              <a:rPr lang="hu-HU" dirty="0" smtClean="0">
                <a:latin typeface="Bauhaus 93" pitchFamily="82" charset="0"/>
              </a:rPr>
              <a:t>(1)</a:t>
            </a:r>
            <a:r>
              <a:rPr lang="hu-HU" baseline="30000" dirty="0" smtClean="0">
                <a:latin typeface="Bauhaus 93" pitchFamily="82" charset="0"/>
              </a:rPr>
              <a:t> </a:t>
            </a:r>
            <a:r>
              <a:rPr lang="hu-HU" dirty="0" smtClean="0">
                <a:latin typeface="Bauhaus 93" pitchFamily="82" charset="0"/>
              </a:rPr>
              <a:t>Az egyszerűsített foglalkoztatás körébe tartozó idénymunka vagy alkalmi munka esetén a munkavállaló foglalkoztathatósági vizsgálatára</a:t>
            </a:r>
          </a:p>
          <a:p>
            <a:pPr>
              <a:buNone/>
            </a:pPr>
            <a:r>
              <a:rPr lang="hu-HU" i="1" dirty="0" smtClean="0">
                <a:latin typeface="Bauhaus 93" pitchFamily="82" charset="0"/>
              </a:rPr>
              <a:t>a) </a:t>
            </a:r>
            <a:r>
              <a:rPr lang="hu-HU" dirty="0" err="1" smtClean="0">
                <a:latin typeface="Bauhaus 93" pitchFamily="82" charset="0"/>
              </a:rPr>
              <a:t>a</a:t>
            </a:r>
            <a:r>
              <a:rPr lang="hu-HU" dirty="0" smtClean="0">
                <a:latin typeface="Bauhaus 93" pitchFamily="82" charset="0"/>
              </a:rPr>
              <a:t> munkáltató vagy</a:t>
            </a:r>
          </a:p>
          <a:p>
            <a:pPr>
              <a:buNone/>
            </a:pPr>
            <a:r>
              <a:rPr lang="hu-HU" i="1" dirty="0" smtClean="0">
                <a:latin typeface="Bauhaus 93" pitchFamily="82" charset="0"/>
              </a:rPr>
              <a:t>b) </a:t>
            </a:r>
            <a:r>
              <a:rPr lang="hu-HU" dirty="0" smtClean="0">
                <a:latin typeface="Bauhaus 93" pitchFamily="82" charset="0"/>
              </a:rPr>
              <a:t>az egyszerűsített foglalkoztatás körébe tartozó idénymunka vagy alkalmi munka keretében elhelyezkedni kívánó természetes személy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	kezdeményezésére kerül sor. A foglalkoztathatósági szakvélemény - a betöltendő munkakörre vonatkozó érvényes előzetes munkaköri alkalmassági véleménnyel egyébként nem rendelkező fiatalkorú és idősödő munkavállaló, illetve terhes, nemrégen szült, anyatejet adó nők és szoptató anyák foglalkoztatása kivételével - nem kötelező feltétele a foglalkoztatásnak. E szabályok nem érintik a járványügyi érdekből kiemelt munkakörben történő, a jogszabályban meghatározott egészségkárosító kockázatok közötti foglalkoztatásra irányadó alkalmassági vizsgálat, valamint az állat- és növényegészségügyre vonatkozó jogszabályban előírt vizsgálatok elvégzésének kötelezettségét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>
                <a:latin typeface="Bauhaus 93" pitchFamily="82" charset="0"/>
              </a:rPr>
              <a:t>Kockázatértékelés</a:t>
            </a:r>
            <a:endParaRPr lang="hu-HU" dirty="0">
              <a:latin typeface="Bauhaus 93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88632"/>
          </a:xfrm>
        </p:spPr>
        <p:txBody>
          <a:bodyPr>
            <a:normAutofit lnSpcReduction="10000"/>
          </a:bodyPr>
          <a:lstStyle/>
          <a:p>
            <a:r>
              <a:rPr lang="hu-HU" sz="3400" dirty="0" err="1" smtClean="0">
                <a:latin typeface="Bauhaus 93" pitchFamily="82" charset="0"/>
              </a:rPr>
              <a:t>Mvt.54</a:t>
            </a:r>
            <a:r>
              <a:rPr lang="hu-HU" sz="3400" dirty="0" smtClean="0">
                <a:latin typeface="Bauhaus 93" pitchFamily="82" charset="0"/>
              </a:rPr>
              <a:t>.§ (2) A munkáltatónak rendelkeznie kell </a:t>
            </a:r>
            <a:r>
              <a:rPr lang="hu-HU" sz="3400" dirty="0" smtClean="0">
                <a:solidFill>
                  <a:srgbClr val="FF0000"/>
                </a:solidFill>
                <a:latin typeface="Bauhaus 93" pitchFamily="82" charset="0"/>
              </a:rPr>
              <a:t>kockázatértékelés</a:t>
            </a:r>
            <a:r>
              <a:rPr lang="hu-HU" sz="3400" dirty="0" smtClean="0">
                <a:latin typeface="Bauhaus 93" pitchFamily="82" charset="0"/>
              </a:rPr>
              <a:t>sel, amelyben köteles minőségileg, illetve szükség esetén mennyiségileg értékelni a munkavállalók egészségét és biztonságát veszélyeztető kockázatokat, különös tekintettel az alkalmazott </a:t>
            </a:r>
            <a:r>
              <a:rPr lang="hu-HU" sz="3400" dirty="0" smtClean="0">
                <a:solidFill>
                  <a:srgbClr val="FF0000"/>
                </a:solidFill>
                <a:latin typeface="Bauhaus 93" pitchFamily="82" charset="0"/>
              </a:rPr>
              <a:t>munkaeszközökre, veszélyes anyagokra </a:t>
            </a:r>
            <a:r>
              <a:rPr lang="hu-HU" sz="3400" dirty="0" smtClean="0">
                <a:latin typeface="Bauhaus 93" pitchFamily="82" charset="0"/>
              </a:rPr>
              <a:t>és </a:t>
            </a:r>
            <a:r>
              <a:rPr lang="hu-HU" sz="3400" dirty="0" smtClean="0">
                <a:solidFill>
                  <a:srgbClr val="FF0000"/>
                </a:solidFill>
                <a:latin typeface="Bauhaus 93" pitchFamily="82" charset="0"/>
              </a:rPr>
              <a:t>keverékekre, a munkavállalókat érő terhelésekre, valamint a munkahelyek kialakítására.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smtClean="0">
                <a:latin typeface="Bauhaus 93" pitchFamily="82" charset="0"/>
              </a:rPr>
              <a:t>Kockázatértékelés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latin typeface="Bauhaus 93" pitchFamily="82" charset="0"/>
              </a:rPr>
              <a:t>A kockázatértékelés során a munkáltató azonosítja a várható veszélyeket (veszélyforrásokat, veszélyhelyzeteket), valamint a veszélyeztetettek körét, felbecsüli a veszély jellege (baleset, </a:t>
            </a:r>
            <a:r>
              <a:rPr lang="hu-HU" dirty="0" smtClean="0">
                <a:solidFill>
                  <a:srgbClr val="FF0000"/>
                </a:solidFill>
                <a:latin typeface="Bauhaus 93" pitchFamily="82" charset="0"/>
              </a:rPr>
              <a:t>egészségkárosodás</a:t>
            </a:r>
            <a:r>
              <a:rPr lang="hu-HU" dirty="0" smtClean="0">
                <a:latin typeface="Bauhaus 93" pitchFamily="82" charset="0"/>
              </a:rPr>
              <a:t>) szerint a veszélyeztetettség mértékét. A kockázatértékelés során az egészségvédelmi határértékkel szabályozott kóroki tényező előfordulása esetén </a:t>
            </a:r>
            <a:r>
              <a:rPr lang="hu-HU" dirty="0" err="1" smtClean="0">
                <a:latin typeface="Bauhaus 93" pitchFamily="82" charset="0"/>
              </a:rPr>
              <a:t>munkahigiénés</a:t>
            </a:r>
            <a:r>
              <a:rPr lang="hu-HU" dirty="0" smtClean="0">
                <a:latin typeface="Bauhaus 93" pitchFamily="82" charset="0"/>
              </a:rPr>
              <a:t> vizsgálatokkal kell gondoskodni az expozíció mértékének meghatározásáról.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  <a:t/>
            </a:r>
            <a:b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</a:br>
            <a: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  <a:t>Egyéni védőeszköz ellátási rend</a:t>
            </a:r>
            <a:br>
              <a:rPr lang="hu-HU" b="1" dirty="0" smtClean="0">
                <a:solidFill>
                  <a:srgbClr val="000000"/>
                </a:solidFill>
                <a:latin typeface="Bauhaus 93" pitchFamily="82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65/1999. (</a:t>
            </a:r>
            <a:r>
              <a:rPr lang="hu-HU" b="1" dirty="0" err="1" smtClean="0">
                <a:latin typeface="Bauhaus 93" pitchFamily="82" charset="0"/>
              </a:rPr>
              <a:t>XII</a:t>
            </a:r>
            <a:r>
              <a:rPr lang="hu-HU" b="1" dirty="0" smtClean="0">
                <a:latin typeface="Bauhaus 93" pitchFamily="82" charset="0"/>
              </a:rPr>
              <a:t>. 22.) EüM 1. § </a:t>
            </a:r>
            <a:r>
              <a:rPr lang="hu-HU" dirty="0" smtClean="0">
                <a:latin typeface="Bauhaus 93" pitchFamily="82" charset="0"/>
              </a:rPr>
              <a:t>A rendelet hatálya kiterjed az egyéni védőeszköz munkahelyen történő használatának biztonsági és egészségvédelmi követelményei tekintetében</a:t>
            </a:r>
          </a:p>
          <a:p>
            <a:pPr>
              <a:buNone/>
            </a:pPr>
            <a:r>
              <a:rPr lang="hu-HU" i="1" dirty="0" smtClean="0">
                <a:latin typeface="Bauhaus 93" pitchFamily="82" charset="0"/>
              </a:rPr>
              <a:t>	a) </a:t>
            </a:r>
            <a:r>
              <a:rPr lang="hu-HU" dirty="0" smtClean="0">
                <a:latin typeface="Bauhaus 93" pitchFamily="82" charset="0"/>
              </a:rPr>
              <a:t>minden munkáltatóra, aki az Mvt. 87. §</a:t>
            </a:r>
            <a:r>
              <a:rPr lang="hu-HU" dirty="0" err="1" smtClean="0">
                <a:latin typeface="Bauhaus 93" pitchFamily="82" charset="0"/>
              </a:rPr>
              <a:t>-ának</a:t>
            </a:r>
            <a:r>
              <a:rPr lang="hu-HU" dirty="0" smtClean="0">
                <a:latin typeface="Bauhaus 93" pitchFamily="82" charset="0"/>
              </a:rPr>
              <a:t> 9. pontja szerinti szervezett munkavégzés keretében munkavállalót foglalkoztat,</a:t>
            </a:r>
          </a:p>
          <a:p>
            <a:pPr>
              <a:buNone/>
            </a:pPr>
            <a:r>
              <a:rPr lang="hu-HU" i="1" dirty="0" smtClean="0">
                <a:latin typeface="Bauhaus 93" pitchFamily="82" charset="0"/>
              </a:rPr>
              <a:t>	b) </a:t>
            </a:r>
            <a:r>
              <a:rPr lang="hu-HU" dirty="0" smtClean="0">
                <a:latin typeface="Bauhaus 93" pitchFamily="82" charset="0"/>
              </a:rPr>
              <a:t>az </a:t>
            </a:r>
            <a:r>
              <a:rPr lang="hu-HU" i="1" dirty="0" smtClean="0">
                <a:latin typeface="Bauhaus 93" pitchFamily="82" charset="0"/>
              </a:rPr>
              <a:t>a) </a:t>
            </a:r>
            <a:r>
              <a:rPr lang="hu-HU" dirty="0" smtClean="0">
                <a:latin typeface="Bauhaus 93" pitchFamily="82" charset="0"/>
              </a:rPr>
              <a:t>pont szerinti munkáltató által foglalkoztatott - </a:t>
            </a:r>
            <a:r>
              <a:rPr lang="hu-HU" dirty="0" smtClean="0">
                <a:solidFill>
                  <a:srgbClr val="FF0000"/>
                </a:solidFill>
                <a:latin typeface="Bauhaus 93" pitchFamily="82" charset="0"/>
              </a:rPr>
              <a:t>ideértve a közhasznú munka végzésére irányuló foglalkoztatást is</a:t>
            </a:r>
            <a:r>
              <a:rPr lang="hu-HU" dirty="0" smtClean="0">
                <a:latin typeface="Bauhaus 93" pitchFamily="82" charset="0"/>
              </a:rPr>
              <a:t> - munkavállalóra.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A munkavállalók részére csak olyan egyéni védőeszközök adhatók ki, amelyek rendelkeznek a szükséges EK-megfelelőségi nyilatkozattal, illetve </a:t>
            </a:r>
            <a:r>
              <a:rPr lang="hu-HU" dirty="0" err="1" smtClean="0">
                <a:latin typeface="Bauhaus 93" pitchFamily="82" charset="0"/>
              </a:rPr>
              <a:t>EK-típustanúsít-vánnyal</a:t>
            </a:r>
            <a:r>
              <a:rPr lang="hu-HU" dirty="0" smtClean="0">
                <a:latin typeface="Bauhaus 93" pitchFamily="82" charset="0"/>
              </a:rPr>
              <a:t>.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	Vonatkozó jogszabály:az egyéni védőeszközök követelményeiről és megfelelőségének tanúsításáról szóló </a:t>
            </a:r>
            <a:r>
              <a:rPr lang="hu-HU" b="1" dirty="0" smtClean="0">
                <a:latin typeface="Bauhaus 93" pitchFamily="82" charset="0"/>
              </a:rPr>
              <a:t>18/2008. (</a:t>
            </a:r>
            <a:r>
              <a:rPr lang="hu-HU" b="1" dirty="0" err="1" smtClean="0">
                <a:latin typeface="Bauhaus 93" pitchFamily="82" charset="0"/>
              </a:rPr>
              <a:t>XII</a:t>
            </a:r>
            <a:r>
              <a:rPr lang="hu-HU" b="1" dirty="0" smtClean="0">
                <a:latin typeface="Bauhaus 93" pitchFamily="82" charset="0"/>
              </a:rPr>
              <a:t>. 3.) </a:t>
            </a:r>
            <a:r>
              <a:rPr lang="hu-HU" b="1" dirty="0" err="1" smtClean="0">
                <a:latin typeface="Bauhaus 93" pitchFamily="82" charset="0"/>
              </a:rPr>
              <a:t>SZMM</a:t>
            </a:r>
            <a:r>
              <a:rPr lang="hu-HU" b="1" dirty="0" smtClean="0">
                <a:latin typeface="Bauhaus 93" pitchFamily="82" charset="0"/>
              </a:rPr>
              <a:t> rendelet</a:t>
            </a:r>
            <a:r>
              <a:rPr lang="hu-HU" dirty="0" smtClean="0">
                <a:latin typeface="Bauhaus 93" pitchFamily="82" charset="0"/>
              </a:rPr>
              <a:t>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Kiválasztás alapja a kockázatértékelés!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Bauhaus 93" pitchFamily="82" charset="0"/>
              </a:rPr>
              <a:t>JAVALLATOK</a:t>
            </a:r>
            <a:endParaRPr lang="hu-HU" dirty="0">
              <a:latin typeface="Bauhaus 93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400" dirty="0" smtClean="0">
                <a:latin typeface="Bauhaus 93" pitchFamily="82" charset="0"/>
              </a:rPr>
              <a:t>Az évszaknak megfelelő (testhez </a:t>
            </a:r>
            <a:r>
              <a:rPr lang="hu-HU" sz="2400" dirty="0" err="1" smtClean="0">
                <a:latin typeface="Bauhaus 93" pitchFamily="82" charset="0"/>
              </a:rPr>
              <a:t>simulő</a:t>
            </a:r>
            <a:r>
              <a:rPr lang="hu-HU" sz="2400" dirty="0" smtClean="0">
                <a:latin typeface="Bauhaus 93" pitchFamily="82" charset="0"/>
              </a:rPr>
              <a:t>, zárt) ruha. Hűvösben </a:t>
            </a:r>
            <a:r>
              <a:rPr lang="hu-HU" sz="2400" dirty="0" err="1" smtClean="0">
                <a:latin typeface="Bauhaus 93" pitchFamily="82" charset="0"/>
              </a:rPr>
              <a:t>EN14058</a:t>
            </a:r>
            <a:r>
              <a:rPr lang="hu-HU" sz="2400" dirty="0" smtClean="0">
                <a:latin typeface="Bauhaus 93" pitchFamily="82" charset="0"/>
              </a:rPr>
              <a:t>, hidegben EN 342, esőben </a:t>
            </a:r>
            <a:r>
              <a:rPr lang="hu-HU" sz="2400" dirty="0" err="1" smtClean="0">
                <a:latin typeface="Bauhaus 93" pitchFamily="82" charset="0"/>
              </a:rPr>
              <a:t>EN343</a:t>
            </a:r>
            <a:r>
              <a:rPr lang="hu-HU" sz="2400" dirty="0" smtClean="0">
                <a:latin typeface="Bauhaus 93" pitchFamily="82" charset="0"/>
              </a:rPr>
              <a:t> (kabát, kesztyű, sapka, stb.) </a:t>
            </a:r>
          </a:p>
          <a:p>
            <a:pPr>
              <a:buNone/>
            </a:pPr>
            <a:r>
              <a:rPr lang="hu-HU" sz="2400" dirty="0" smtClean="0">
                <a:latin typeface="Bauhaus 93" pitchFamily="82" charset="0"/>
              </a:rPr>
              <a:t>hallásvédelem (</a:t>
            </a:r>
            <a:r>
              <a:rPr lang="hu-HU" sz="2400" dirty="0" err="1" smtClean="0">
                <a:latin typeface="Bauhaus 93" pitchFamily="82" charset="0"/>
              </a:rPr>
              <a:t>EN352</a:t>
            </a:r>
            <a:r>
              <a:rPr lang="hu-HU" sz="2400" dirty="0" smtClean="0">
                <a:latin typeface="Bauhaus 93" pitchFamily="82" charset="0"/>
              </a:rPr>
              <a:t>) </a:t>
            </a:r>
          </a:p>
          <a:p>
            <a:pPr>
              <a:buNone/>
            </a:pPr>
            <a:r>
              <a:rPr lang="hu-HU" sz="2400" dirty="0" smtClean="0">
                <a:latin typeface="Bauhaus 93" pitchFamily="82" charset="0"/>
              </a:rPr>
              <a:t>jól láthatóságot biztosító mellény (</a:t>
            </a:r>
            <a:r>
              <a:rPr lang="hu-HU" sz="2400" dirty="0" err="1" smtClean="0">
                <a:latin typeface="Bauhaus 93" pitchFamily="82" charset="0"/>
              </a:rPr>
              <a:t>EN471</a:t>
            </a:r>
            <a:r>
              <a:rPr lang="hu-HU" sz="2400" dirty="0" smtClean="0">
                <a:latin typeface="Bauhaus 93" pitchFamily="82" charset="0"/>
              </a:rPr>
              <a:t>) </a:t>
            </a:r>
          </a:p>
          <a:p>
            <a:pPr>
              <a:buNone/>
            </a:pPr>
            <a:r>
              <a:rPr lang="hu-HU" sz="2400" dirty="0" smtClean="0">
                <a:latin typeface="Bauhaus 93" pitchFamily="82" charset="0"/>
              </a:rPr>
              <a:t>védőkesztyű (</a:t>
            </a:r>
            <a:r>
              <a:rPr lang="hu-HU" sz="2400" dirty="0" err="1" smtClean="0">
                <a:latin typeface="Bauhaus 93" pitchFamily="82" charset="0"/>
              </a:rPr>
              <a:t>EN388</a:t>
            </a:r>
            <a:r>
              <a:rPr lang="hu-HU" sz="2400" dirty="0" smtClean="0">
                <a:latin typeface="Bauhaus 93" pitchFamily="82" charset="0"/>
              </a:rPr>
              <a:t>)   </a:t>
            </a:r>
          </a:p>
          <a:p>
            <a:pPr>
              <a:buNone/>
            </a:pPr>
            <a:r>
              <a:rPr lang="hu-HU" sz="2400" dirty="0" smtClean="0">
                <a:latin typeface="Bauhaus 93" pitchFamily="82" charset="0"/>
              </a:rPr>
              <a:t>orrmerevítős bakancs EN ISO 20345; </a:t>
            </a:r>
            <a:r>
              <a:rPr lang="hu-HU" sz="2400" dirty="0" err="1" smtClean="0">
                <a:latin typeface="Bauhaus 93" pitchFamily="82" charset="0"/>
              </a:rPr>
              <a:t>S3</a:t>
            </a:r>
            <a:r>
              <a:rPr lang="hu-HU" sz="2400" dirty="0" smtClean="0">
                <a:latin typeface="Bauhaus 93" pitchFamily="82" charset="0"/>
              </a:rPr>
              <a:t>, EN 381</a:t>
            </a:r>
          </a:p>
          <a:p>
            <a:pPr>
              <a:buNone/>
            </a:pPr>
            <a:r>
              <a:rPr lang="hu-HU" sz="2400" dirty="0" smtClean="0">
                <a:latin typeface="Bauhaus 93" pitchFamily="82" charset="0"/>
              </a:rPr>
              <a:t>Fadöntéskor  </a:t>
            </a:r>
          </a:p>
          <a:p>
            <a:pPr>
              <a:buNone/>
            </a:pPr>
            <a:r>
              <a:rPr lang="hu-HU" sz="2400" dirty="0" smtClean="0">
                <a:latin typeface="Bauhaus 93" pitchFamily="82" charset="0"/>
              </a:rPr>
              <a:t>erdészeti védősisak rácsos arcvédővel (EN 397 F </a:t>
            </a:r>
            <a:r>
              <a:rPr lang="hu-HU" sz="2400" dirty="0" err="1" smtClean="0">
                <a:latin typeface="Bauhaus 93" pitchFamily="82" charset="0"/>
              </a:rPr>
              <a:t>-20°C-ig</a:t>
            </a:r>
            <a:r>
              <a:rPr lang="hu-HU" sz="2400" dirty="0" smtClean="0">
                <a:latin typeface="Bauhaus 93" pitchFamily="82" charset="0"/>
              </a:rPr>
              <a:t>, </a:t>
            </a:r>
            <a:r>
              <a:rPr lang="hu-HU" sz="2400" dirty="0" err="1" smtClean="0">
                <a:latin typeface="Bauhaus 93" pitchFamily="82" charset="0"/>
              </a:rPr>
              <a:t>EN1731</a:t>
            </a:r>
            <a:r>
              <a:rPr lang="hu-HU" sz="2400" dirty="0" smtClean="0">
                <a:latin typeface="Bauhaus 93" pitchFamily="82" charset="0"/>
              </a:rPr>
              <a:t>) </a:t>
            </a:r>
          </a:p>
          <a:p>
            <a:pPr>
              <a:buNone/>
            </a:pPr>
            <a:r>
              <a:rPr lang="hu-HU" sz="2400" dirty="0" smtClean="0">
                <a:latin typeface="Bauhaus 93" pitchFamily="82" charset="0"/>
              </a:rPr>
              <a:t>biztonsági lábbeli (</a:t>
            </a:r>
            <a:r>
              <a:rPr lang="hu-HU" sz="2400" dirty="0" err="1" smtClean="0">
                <a:latin typeface="Bauhaus 93" pitchFamily="82" charset="0"/>
              </a:rPr>
              <a:t>MSZ</a:t>
            </a:r>
            <a:r>
              <a:rPr lang="hu-HU" sz="2400" dirty="0" smtClean="0">
                <a:latin typeface="Bauhaus 93" pitchFamily="82" charset="0"/>
              </a:rPr>
              <a:t> EN ISO 20345 E, </a:t>
            </a:r>
            <a:r>
              <a:rPr lang="hu-HU" sz="2400" dirty="0" err="1" smtClean="0">
                <a:latin typeface="Bauhaus 93" pitchFamily="82" charset="0"/>
              </a:rPr>
              <a:t>CR</a:t>
            </a:r>
            <a:r>
              <a:rPr lang="hu-HU" sz="2400" dirty="0" smtClean="0">
                <a:latin typeface="Bauhaus 93" pitchFamily="82" charset="0"/>
              </a:rPr>
              <a:t>, </a:t>
            </a:r>
            <a:r>
              <a:rPr lang="hu-HU" sz="2400" dirty="0" err="1" smtClean="0">
                <a:latin typeface="Bauhaus 93" pitchFamily="82" charset="0"/>
              </a:rPr>
              <a:t>EN381</a:t>
            </a:r>
            <a:r>
              <a:rPr lang="hu-HU" sz="2400" dirty="0" smtClean="0">
                <a:latin typeface="Bauhaus 93" pitchFamily="82" charset="0"/>
              </a:rPr>
              <a:t>) a láncfűrésznek ellenálló lábvédő, lábszárvédő (</a:t>
            </a:r>
            <a:r>
              <a:rPr lang="hu-HU" sz="2400" dirty="0" err="1" smtClean="0">
                <a:latin typeface="Bauhaus 93" pitchFamily="82" charset="0"/>
              </a:rPr>
              <a:t>EN381-9</a:t>
            </a:r>
            <a:r>
              <a:rPr lang="hu-HU" sz="2400" dirty="0" smtClean="0">
                <a:latin typeface="Bauhaus 93" pitchFamily="82" charset="0"/>
              </a:rPr>
              <a:t>) láncfűrészes védőruha a felsőtestre (</a:t>
            </a:r>
            <a:r>
              <a:rPr lang="hu-HU" sz="2400" dirty="0" err="1" smtClean="0">
                <a:latin typeface="Bauhaus 93" pitchFamily="82" charset="0"/>
              </a:rPr>
              <a:t>EN381-11</a:t>
            </a:r>
            <a:r>
              <a:rPr lang="hu-HU" sz="2400" dirty="0" smtClean="0">
                <a:latin typeface="Bauhaus 93" pitchFamily="82" charset="0"/>
              </a:rPr>
              <a:t>) lábvédő (</a:t>
            </a:r>
            <a:r>
              <a:rPr lang="hu-HU" sz="2400" dirty="0" err="1" smtClean="0">
                <a:latin typeface="Bauhaus 93" pitchFamily="82" charset="0"/>
              </a:rPr>
              <a:t>EN381-5</a:t>
            </a:r>
            <a:r>
              <a:rPr lang="hu-HU" sz="2400" dirty="0" smtClean="0">
                <a:latin typeface="Bauhaus 93" pitchFamily="82" charset="0"/>
              </a:rPr>
              <a:t>) védőkesztyű (</a:t>
            </a:r>
            <a:r>
              <a:rPr lang="hu-HU" sz="2400" dirty="0" err="1" smtClean="0">
                <a:latin typeface="Bauhaus 93" pitchFamily="82" charset="0"/>
              </a:rPr>
              <a:t>EN381-7</a:t>
            </a:r>
            <a:r>
              <a:rPr lang="hu-HU" sz="2400" dirty="0" smtClean="0">
                <a:latin typeface="Bauhaus 93" pitchFamily="82" charset="0"/>
              </a:rPr>
              <a:t>, </a:t>
            </a:r>
            <a:r>
              <a:rPr lang="hu-HU" sz="2400" dirty="0" err="1" smtClean="0">
                <a:latin typeface="Bauhaus 93" pitchFamily="82" charset="0"/>
              </a:rPr>
              <a:t>EN388</a:t>
            </a:r>
            <a:r>
              <a:rPr lang="hu-HU" sz="2400" dirty="0" smtClean="0">
                <a:latin typeface="Bauhaus 93" pitchFamily="82" charset="0"/>
              </a:rPr>
              <a:t>)  </a:t>
            </a:r>
            <a:endParaRPr lang="hu-HU" sz="2400" dirty="0">
              <a:latin typeface="Bauhaus 93" pitchFamily="82" charset="0"/>
            </a:endParaRPr>
          </a:p>
        </p:txBody>
      </p:sp>
      <p:pic>
        <p:nvPicPr>
          <p:cNvPr id="4" name="Picture 28" descr="EN381 lancfure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720080" cy="768085"/>
          </a:xfrm>
          <a:prstGeom prst="rect">
            <a:avLst/>
          </a:prstGeom>
          <a:noFill/>
        </p:spPr>
      </p:pic>
      <p:pic>
        <p:nvPicPr>
          <p:cNvPr id="6" name="Picture 2" descr="hideg_elleni-s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78932" cy="792088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88640"/>
            <a:ext cx="648072" cy="68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88640"/>
            <a:ext cx="749725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Bauhaus 93" pitchFamily="82" charset="0"/>
              </a:rPr>
              <a:t>NEM CSAK JAVALLATOK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latin typeface="Bauhaus 93" pitchFamily="82" charset="0"/>
              </a:rPr>
              <a:t>hőségben, vagy hidegben, védőital (tea), víz (3/2002 </a:t>
            </a:r>
            <a:r>
              <a:rPr lang="hu-HU" dirty="0" err="1" smtClean="0">
                <a:latin typeface="Bauhaus 93" pitchFamily="82" charset="0"/>
              </a:rPr>
              <a:t>EüM-SzCsM</a:t>
            </a:r>
            <a:r>
              <a:rPr lang="hu-HU" dirty="0" smtClean="0">
                <a:latin typeface="Bauhaus 93" pitchFamily="82" charset="0"/>
              </a:rPr>
              <a:t> r. 7.§) </a:t>
            </a:r>
          </a:p>
          <a:p>
            <a:r>
              <a:rPr lang="hu-HU" dirty="0" smtClean="0">
                <a:latin typeface="Bauhaus 93" pitchFamily="82" charset="0"/>
              </a:rPr>
              <a:t>Óránként legalább 5, de legfeljebb 10 perces pihenőidőt kell közbeiktatni ha a várható napi középhőmérséklet a munkaidő 50%-nál hosszabb időtartamban, kevesebb, mint +4 </a:t>
            </a:r>
            <a:r>
              <a:rPr lang="hu-HU" dirty="0" err="1" smtClean="0">
                <a:latin typeface="Bauhaus 93" pitchFamily="82" charset="0"/>
              </a:rPr>
              <a:t>°C</a:t>
            </a:r>
            <a:r>
              <a:rPr lang="hu-HU" dirty="0" smtClean="0">
                <a:latin typeface="Bauhaus 93" pitchFamily="82" charset="0"/>
              </a:rPr>
              <a:t>. </a:t>
            </a:r>
          </a:p>
          <a:p>
            <a:r>
              <a:rPr lang="hu-HU" dirty="0" smtClean="0">
                <a:latin typeface="Bauhaus 93" pitchFamily="82" charset="0"/>
              </a:rPr>
              <a:t>A hőségriasztási fokozattól (</a:t>
            </a:r>
            <a:r>
              <a:rPr lang="hu-HU" dirty="0" err="1" smtClean="0">
                <a:latin typeface="Bauhaus 93" pitchFamily="82" charset="0"/>
              </a:rPr>
              <a:t>II</a:t>
            </a:r>
            <a:r>
              <a:rPr lang="hu-HU" dirty="0" smtClean="0">
                <a:latin typeface="Bauhaus 93" pitchFamily="82" charset="0"/>
              </a:rPr>
              <a:t>., </a:t>
            </a:r>
            <a:r>
              <a:rPr lang="hu-HU" dirty="0" err="1" smtClean="0">
                <a:latin typeface="Bauhaus 93" pitchFamily="82" charset="0"/>
              </a:rPr>
              <a:t>III</a:t>
            </a:r>
            <a:r>
              <a:rPr lang="hu-HU" dirty="0" smtClean="0">
                <a:latin typeface="Bauhaus 93" pitchFamily="82" charset="0"/>
              </a:rPr>
              <a:t>.) függően legalább 10-15 perc pihenőidő. Ennél több is lehet a munka nehézségi fokától függően. (26/1996 NM r.) Ha a klíma a 24 </a:t>
            </a:r>
            <a:r>
              <a:rPr lang="hu-HU" dirty="0" err="1" smtClean="0">
                <a:latin typeface="Bauhaus 93" pitchFamily="82" charset="0"/>
              </a:rPr>
              <a:t>°C</a:t>
            </a:r>
            <a:r>
              <a:rPr lang="hu-HU" dirty="0" smtClean="0">
                <a:latin typeface="Bauhaus 93" pitchFamily="82" charset="0"/>
              </a:rPr>
              <a:t> (K) EH értéket meghaladja, igény szerint védőitalt kell biztosítani. (14-16 </a:t>
            </a:r>
            <a:r>
              <a:rPr lang="hu-HU" dirty="0" err="1" smtClean="0">
                <a:latin typeface="Bauhaus 93" pitchFamily="82" charset="0"/>
              </a:rPr>
              <a:t>°C</a:t>
            </a:r>
            <a:r>
              <a:rPr lang="hu-HU" dirty="0" smtClean="0">
                <a:latin typeface="Bauhaus 93" pitchFamily="82" charset="0"/>
              </a:rPr>
              <a:t> hőmérsékletű ivóvízzel, ízesített, alkoholmentes ital) Erős napsugárzás esetén is javasolt hosszú ujjú ing viselése. Melegedő helyiség biztosítása hidegben. </a:t>
            </a:r>
            <a:endParaRPr lang="hu-HU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>
                <a:latin typeface="Bauhaus 93" pitchFamily="82" charset="0"/>
              </a:rPr>
              <a:t>NEM CSAK JAVALLATOK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Bauhaus 93" pitchFamily="82" charset="0"/>
              </a:rPr>
              <a:t>A gép kezelési utasításának betartása! (fűnyíró, traktor, stb.) </a:t>
            </a:r>
          </a:p>
          <a:p>
            <a:r>
              <a:rPr lang="hu-HU" dirty="0" smtClean="0">
                <a:latin typeface="Bauhaus 93" pitchFamily="82" charset="0"/>
              </a:rPr>
              <a:t>Pl. fűnyíró tolni, nem húzni, vezetékvédelem, áramütés veszély, zajterhelés, szemsérülés, kivágódó anyag veszély beszorult tárgy eltávolítása </a:t>
            </a:r>
          </a:p>
          <a:p>
            <a:r>
              <a:rPr lang="hu-HU" dirty="0" smtClean="0">
                <a:latin typeface="Bauhaus 93" pitchFamily="82" charset="0"/>
              </a:rPr>
              <a:t>Növényvédő szerek biztonsági adatlap szerinti tárolása. A bőrre (szembe) került vegyi anyag le-, kimosása. </a:t>
            </a:r>
            <a:endParaRPr lang="hu-HU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4FBDD8-268A-4708-8D77-F28F5E398044}" type="slidenum">
              <a:rPr lang="hu-HU"/>
              <a:pPr/>
              <a:t>28</a:t>
            </a:fld>
            <a:endParaRPr lang="hu-HU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Bauhaus 93" pitchFamily="82" charset="0"/>
              </a:rPr>
              <a:t>NEM CSAK JAVALLATOK</a:t>
            </a:r>
            <a:br>
              <a:rPr lang="hu-HU" dirty="0" smtClean="0">
                <a:latin typeface="Bauhaus 93" pitchFamily="82" charset="0"/>
              </a:rPr>
            </a:br>
            <a:r>
              <a:rPr lang="hu-HU" dirty="0" smtClean="0">
                <a:latin typeface="Bauhaus 93" pitchFamily="82" charset="0"/>
              </a:rPr>
              <a:t> A </a:t>
            </a:r>
            <a:r>
              <a:rPr lang="hu-HU" sz="4000" b="1" dirty="0" smtClean="0">
                <a:latin typeface="Bauhaus 93" pitchFamily="82" charset="0"/>
              </a:rPr>
              <a:t>VONATKOZÓ ELŐÍRÁSOK</a:t>
            </a:r>
            <a:endParaRPr lang="hu-HU" b="1" dirty="0" smtClean="0">
              <a:latin typeface="Bauhaus 93" pitchFamily="82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7137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smtClean="0">
                <a:latin typeface="Bauhaus 93" pitchFamily="82" charset="0"/>
              </a:rPr>
              <a:t>A kémiai biztonságról szóló 2000. évi </a:t>
            </a:r>
            <a:r>
              <a:rPr lang="hu-HU" sz="2800" b="1" dirty="0" err="1" smtClean="0">
                <a:latin typeface="Bauhaus 93" pitchFamily="82" charset="0"/>
              </a:rPr>
              <a:t>XXV</a:t>
            </a:r>
            <a:r>
              <a:rPr lang="hu-HU" sz="2800" b="1" dirty="0" smtClean="0">
                <a:latin typeface="Bauhaus 93" pitchFamily="82" charset="0"/>
              </a:rPr>
              <a:t>. tv.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smtClean="0">
                <a:latin typeface="Bauhaus 93" pitchFamily="82" charset="0"/>
              </a:rPr>
              <a:t>25/2000. (</a:t>
            </a:r>
            <a:r>
              <a:rPr lang="hu-HU" sz="2800" b="1" dirty="0" err="1" smtClean="0">
                <a:latin typeface="Bauhaus 93" pitchFamily="82" charset="0"/>
              </a:rPr>
              <a:t>IX</a:t>
            </a:r>
            <a:r>
              <a:rPr lang="hu-HU" sz="2800" b="1" dirty="0" smtClean="0">
                <a:latin typeface="Bauhaus 93" pitchFamily="82" charset="0"/>
              </a:rPr>
              <a:t>. 30.) </a:t>
            </a:r>
            <a:r>
              <a:rPr lang="hu-HU" sz="2800" b="1" dirty="0" err="1" smtClean="0">
                <a:latin typeface="Bauhaus 93" pitchFamily="82" charset="0"/>
              </a:rPr>
              <a:t>EüM-SzCsM</a:t>
            </a:r>
            <a:r>
              <a:rPr lang="hu-HU" sz="2800" b="1" dirty="0" smtClean="0">
                <a:latin typeface="Bauhaus 93" pitchFamily="82" charset="0"/>
              </a:rPr>
              <a:t> együttes rendelet a munkahelyek kémiai biztonságáról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smtClean="0">
                <a:latin typeface="Bauhaus 93" pitchFamily="82" charset="0"/>
              </a:rPr>
              <a:t>44/2000. (</a:t>
            </a:r>
            <a:r>
              <a:rPr lang="hu-HU" sz="2800" b="1" dirty="0" err="1" smtClean="0">
                <a:latin typeface="Bauhaus 93" pitchFamily="82" charset="0"/>
              </a:rPr>
              <a:t>XII</a:t>
            </a:r>
            <a:r>
              <a:rPr lang="hu-HU" sz="2800" b="1" dirty="0" smtClean="0">
                <a:latin typeface="Bauhaus 93" pitchFamily="82" charset="0"/>
              </a:rPr>
              <a:t>. 27.) EüM rendelet a veszélyes anyagokkal és a veszélyes készítményekkel kapcsolatos egyes eljárások, illetve tevékenységek részletes szabályairól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b="1" dirty="0" smtClean="0">
                <a:latin typeface="Bauhaus 93" pitchFamily="82" charset="0"/>
              </a:rPr>
              <a:t>26/2000. (</a:t>
            </a:r>
            <a:r>
              <a:rPr lang="hu-HU" sz="2800" b="1" dirty="0" err="1" smtClean="0">
                <a:latin typeface="Bauhaus 93" pitchFamily="82" charset="0"/>
              </a:rPr>
              <a:t>IX</a:t>
            </a:r>
            <a:r>
              <a:rPr lang="hu-HU" sz="2800" b="1" dirty="0" smtClean="0">
                <a:latin typeface="Bauhaus 93" pitchFamily="82" charset="0"/>
              </a:rPr>
              <a:t>. 30.) EüM rendelet a foglalkozási eredetű rákkeltő anyagok elleni védekezésről és az általuk okozott egészségkárosodások megelőzéséről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D9DFE9-2EAC-4688-A33A-72C1A0CE80C3}" type="slidenum">
              <a:rPr lang="hu-HU"/>
              <a:pPr/>
              <a:t>29</a:t>
            </a:fld>
            <a:endParaRPr lang="hu-HU"/>
          </a:p>
        </p:txBody>
      </p:sp>
      <p:pic>
        <p:nvPicPr>
          <p:cNvPr id="74755" name="Picture 4" descr="FŐNIX 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04813"/>
            <a:ext cx="409575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9543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b="1" dirty="0"/>
              <a:t/>
            </a:r>
            <a:br>
              <a:rPr lang="hu-HU" sz="2400" b="1" dirty="0"/>
            </a:br>
            <a:r>
              <a:rPr lang="hu-HU" sz="2400" b="1" dirty="0">
                <a:latin typeface="Bauhaus 93" pitchFamily="82" charset="0"/>
              </a:rPr>
              <a:t>A </a:t>
            </a:r>
            <a:r>
              <a:rPr lang="hu-HU" sz="3100" b="1" dirty="0">
                <a:latin typeface="Bauhaus 93" pitchFamily="82" charset="0"/>
              </a:rPr>
              <a:t>munkavédelemről szóló 1993. évi </a:t>
            </a:r>
            <a:r>
              <a:rPr lang="hu-HU" sz="3100" b="1" dirty="0" err="1">
                <a:latin typeface="Bauhaus 93" pitchFamily="82" charset="0"/>
              </a:rPr>
              <a:t>XCIII</a:t>
            </a:r>
            <a:r>
              <a:rPr lang="hu-HU" sz="3100" b="1" dirty="0">
                <a:latin typeface="Bauhaus 93" pitchFamily="82" charset="0"/>
              </a:rPr>
              <a:t>. Törvény (a továbbiakban: Mvt.) 2. § (2) bekezdése szerint: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340768"/>
            <a:ext cx="4244280" cy="5328592"/>
          </a:xfrm>
        </p:spPr>
        <p:txBody>
          <a:bodyPr>
            <a:normAutofit/>
          </a:bodyPr>
          <a:lstStyle/>
          <a:p>
            <a:pPr algn="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hu-HU" sz="3600" b="1" dirty="0">
                <a:latin typeface="Bauhaus 93" pitchFamily="82" charset="0"/>
              </a:rPr>
              <a:t>A munkáltató felelős az egészséget nem veszélyeztető és biztonságos munkavégzés követelményeinek megvalósításáért. </a:t>
            </a:r>
            <a:endParaRPr lang="hu-HU" sz="3600" dirty="0">
              <a:latin typeface="Bauhaus 93" pitchFamily="82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hu-HU" sz="3600" dirty="0">
              <a:latin typeface="Bauhaus 93" pitchFamily="82" charset="0"/>
            </a:endParaRPr>
          </a:p>
        </p:txBody>
      </p:sp>
      <p:pic>
        <p:nvPicPr>
          <p:cNvPr id="7" name="Picture 2" descr="D:\APA\8. SZAKMAI KAPCSOLÓDÁS\SOMAROBOT\KÉPEK, PLAKÁTOK\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35006"/>
            <a:ext cx="4248472" cy="556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9209B9-6289-41EB-9740-2383E8876FE1}" type="slidenum">
              <a:rPr lang="hu-HU"/>
              <a:pPr/>
              <a:t>30</a:t>
            </a:fld>
            <a:endParaRPr lang="hu-HU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 smtClean="0">
                <a:latin typeface="Bauhaus 93" pitchFamily="82" charset="0"/>
              </a:rPr>
              <a:t/>
            </a:r>
            <a:br>
              <a:rPr lang="hu-HU" sz="4000" b="1" dirty="0" smtClean="0">
                <a:latin typeface="Bauhaus 93" pitchFamily="82" charset="0"/>
              </a:rPr>
            </a:br>
            <a:r>
              <a:rPr lang="hu-HU" sz="4000" b="1" dirty="0" smtClean="0">
                <a:latin typeface="Bauhaus 93" pitchFamily="82" charset="0"/>
              </a:rPr>
              <a:t>A kémiai biztonságról szóló 2000. évi </a:t>
            </a:r>
            <a:r>
              <a:rPr lang="hu-HU" sz="4000" b="1" dirty="0" err="1" smtClean="0">
                <a:latin typeface="Bauhaus 93" pitchFamily="82" charset="0"/>
              </a:rPr>
              <a:t>XXV</a:t>
            </a:r>
            <a:r>
              <a:rPr lang="hu-HU" sz="4000" b="1" dirty="0" smtClean="0">
                <a:latin typeface="Bauhaus 93" pitchFamily="82" charset="0"/>
              </a:rPr>
              <a:t>. tv.</a:t>
            </a:r>
            <a:r>
              <a:rPr lang="hu-HU" b="1" dirty="0" smtClean="0">
                <a:latin typeface="Bauhaus 93" pitchFamily="82" charset="0"/>
              </a:rPr>
              <a:t/>
            </a:r>
            <a:br>
              <a:rPr lang="hu-HU" b="1" dirty="0" smtClean="0">
                <a:latin typeface="Bauhaus 93" pitchFamily="82" charset="0"/>
              </a:rPr>
            </a:br>
            <a:endParaRPr lang="hu-HU" dirty="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hu-HU" sz="2800" b="1" dirty="0" smtClean="0">
              <a:latin typeface="Bauhaus 93" pitchFamily="8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b="1" dirty="0" smtClean="0">
                <a:latin typeface="Bauhaus 93" pitchFamily="82" charset="0"/>
              </a:rPr>
              <a:t>14.§ (4) Eredetileg veszélyes anyaghoz vagy veszélyes keverékhez gyártott vagy használt csomagolóeszköz még tisztított, közömbösített állapotban és átmenetileg sem használható élelmiszer, takarmány, valamint ezek alapanyagainak tárolására.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2800" b="1" dirty="0" smtClean="0">
                <a:solidFill>
                  <a:srgbClr val="FF3300"/>
                </a:solidFill>
                <a:latin typeface="Bauhaus 93" pitchFamily="82" charset="0"/>
              </a:rPr>
              <a:t>	(5) Eredetileg élelmiszerekhez gyártott, illetve használt csomagolóeszköz veszélyes anyag vagy veszélyes keverék tárolására nem használható.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CE9BB2-FA85-4BD0-B1A7-4B66279267FB}" type="slidenum">
              <a:rPr lang="hu-HU"/>
              <a:pPr/>
              <a:t>31</a:t>
            </a:fld>
            <a:endParaRPr lang="hu-HU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Bauhaus 93" pitchFamily="82" charset="0"/>
              </a:rPr>
              <a:t>A kémiai biztonságról szóló 2000. évi </a:t>
            </a:r>
            <a:r>
              <a:rPr lang="hu-HU" b="1" dirty="0" err="1" smtClean="0">
                <a:latin typeface="Bauhaus 93" pitchFamily="82" charset="0"/>
              </a:rPr>
              <a:t>XXV</a:t>
            </a:r>
            <a:r>
              <a:rPr lang="hu-HU" b="1" dirty="0" smtClean="0">
                <a:latin typeface="Bauhaus 93" pitchFamily="82" charset="0"/>
              </a:rPr>
              <a:t>. tv.</a:t>
            </a:r>
            <a:endParaRPr lang="hu-HU" dirty="0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b="1" dirty="0" smtClean="0">
                <a:latin typeface="Arial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hu-HU" b="1" dirty="0" smtClean="0">
                <a:latin typeface="Bauhaus 93" pitchFamily="82" charset="0"/>
              </a:rPr>
              <a:t>23.§ (6) A Magyarország területén előforduló bármilyen eredetű, vegyi anyag okozta emberi </a:t>
            </a:r>
            <a:r>
              <a:rPr lang="hu-HU" b="1" dirty="0" smtClean="0">
                <a:solidFill>
                  <a:srgbClr val="FF0000"/>
                </a:solidFill>
                <a:latin typeface="Bauhaus 93" pitchFamily="82" charset="0"/>
              </a:rPr>
              <a:t>mérgezési esetet </a:t>
            </a:r>
            <a:r>
              <a:rPr lang="hu-HU" b="1" dirty="0" smtClean="0">
                <a:latin typeface="Bauhaus 93" pitchFamily="82" charset="0"/>
              </a:rPr>
              <a:t>az egészségügyért felelős miniszter által meghatározott módon az egészségügyi államigazgatási szervhez </a:t>
            </a:r>
            <a:r>
              <a:rPr lang="hu-HU" b="1" dirty="0" smtClean="0">
                <a:solidFill>
                  <a:srgbClr val="FF0000"/>
                </a:solidFill>
                <a:latin typeface="Bauhaus 93" pitchFamily="82" charset="0"/>
              </a:rPr>
              <a:t>be kell jelenteni</a:t>
            </a:r>
            <a:r>
              <a:rPr lang="hu-HU" b="1" dirty="0" smtClean="0">
                <a:latin typeface="Bauhaus 93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Bauhaus 93" pitchFamily="82" charset="0"/>
              </a:rPr>
              <a:t>Elsősegélynyújtás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0768"/>
            <a:ext cx="7918450" cy="54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hu-HU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hu-HU" sz="3600" b="1" dirty="0">
                <a:latin typeface="Bauhaus 93" pitchFamily="82" charset="0"/>
              </a:rPr>
              <a:t>Az elsősegélynyújtás feltételeit minden munkahelyen (műszakban) a tevékenység és a munkafolyamatok veszélyességétől, ill. az ott dolgozók létszámától függően </a:t>
            </a:r>
            <a:r>
              <a:rPr lang="hu-HU" sz="3600" b="1" i="1" dirty="0">
                <a:solidFill>
                  <a:srgbClr val="FF0000"/>
                </a:solidFill>
                <a:latin typeface="Bauhaus 93" pitchFamily="82" charset="0"/>
              </a:rPr>
              <a:t>elsősegélynyújtó felszerelést</a:t>
            </a:r>
            <a:r>
              <a:rPr lang="hu-HU" sz="3600" b="1" dirty="0">
                <a:solidFill>
                  <a:srgbClr val="FF0000"/>
                </a:solidFill>
                <a:latin typeface="Bauhaus 93" pitchFamily="82" charset="0"/>
              </a:rPr>
              <a:t>,</a:t>
            </a:r>
            <a:r>
              <a:rPr lang="hu-HU" sz="3600" b="1" dirty="0">
                <a:latin typeface="Bauhaus 93" pitchFamily="82" charset="0"/>
              </a:rPr>
              <a:t> kiképzett elsősegélynyújtásra kijelölt</a:t>
            </a:r>
            <a:r>
              <a:rPr lang="hu-HU" sz="3600" b="1" i="1" dirty="0">
                <a:latin typeface="Bauhaus 93" pitchFamily="82" charset="0"/>
              </a:rPr>
              <a:t> </a:t>
            </a:r>
            <a:r>
              <a:rPr lang="hu-HU" sz="3600" b="1" i="1" dirty="0">
                <a:solidFill>
                  <a:srgbClr val="FF0000"/>
                </a:solidFill>
                <a:latin typeface="Bauhaus 93" pitchFamily="82" charset="0"/>
              </a:rPr>
              <a:t>személy</a:t>
            </a:r>
            <a:r>
              <a:rPr lang="hu-HU" sz="3600" b="1" dirty="0">
                <a:latin typeface="Bauhaus 93" pitchFamily="82" charset="0"/>
              </a:rPr>
              <a:t> jelenlétét biztosítani kell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0147FA-9027-4C5B-8BE7-9BB09584CE13}" type="slidenum">
              <a:rPr lang="hu-HU"/>
              <a:pPr/>
              <a:t>33</a:t>
            </a:fld>
            <a:endParaRPr lang="hu-HU"/>
          </a:p>
        </p:txBody>
      </p:sp>
      <p:pic>
        <p:nvPicPr>
          <p:cNvPr id="219139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4595812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219141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2400" smtClean="0"/>
          </a:p>
        </p:txBody>
      </p:sp>
      <p:sp>
        <p:nvSpPr>
          <p:cNvPr id="21914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20072" y="980728"/>
            <a:ext cx="3744415" cy="56166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b="1" dirty="0" smtClean="0">
                <a:latin typeface="Arial" pitchFamily="34" charset="0"/>
              </a:rPr>
              <a:t>	</a:t>
            </a:r>
            <a:r>
              <a:rPr lang="hu-HU" sz="2800" b="1" dirty="0" smtClean="0">
                <a:latin typeface="Bauhaus 93" pitchFamily="82" charset="0"/>
              </a:rPr>
              <a:t>Az </a:t>
            </a:r>
            <a:r>
              <a:rPr lang="hu-HU" sz="2800" b="1" dirty="0" err="1" smtClean="0">
                <a:latin typeface="Bauhaus 93" pitchFamily="82" charset="0"/>
              </a:rPr>
              <a:t>MSZ</a:t>
            </a:r>
            <a:r>
              <a:rPr lang="hu-HU" sz="2800" b="1" dirty="0" smtClean="0">
                <a:latin typeface="Bauhaus 93" pitchFamily="82" charset="0"/>
              </a:rPr>
              <a:t> 13553:1989 számú szabványban határozták meg a különböző létszámokhoz tartozó elsősegélynyújtó felszerelés tartalmát, a hatályát vesztett 17/1972.(</a:t>
            </a:r>
            <a:r>
              <a:rPr lang="hu-HU" sz="2800" b="1" dirty="0" err="1" smtClean="0">
                <a:latin typeface="Bauhaus 93" pitchFamily="82" charset="0"/>
              </a:rPr>
              <a:t>VII.5</a:t>
            </a:r>
            <a:r>
              <a:rPr lang="hu-HU" sz="2800" b="1" dirty="0" smtClean="0">
                <a:latin typeface="Bauhaus 93" pitchFamily="82" charset="0"/>
              </a:rPr>
              <a:t>) EüM rendelet alapján.</a:t>
            </a:r>
            <a:endParaRPr lang="hu-HU" sz="2400" b="1" dirty="0" smtClean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19675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latin typeface="Bauhaus 93" pitchFamily="82" charset="0"/>
              </a:rPr>
              <a:t>Mvt. 64.§ (4) A munkáltatónak a munkaképtelenséggel járó munkabalesetet haladéktalanul ki kell vizsgálnia, és a kivizsgálás eredményét munkabaleseti jegyzőkönyvben kell rögzítenie. A munkaképtelenséget nem eredményező munkabaleset körülményeit is tisztázni kell, és annak eredményét nyilvántartásba kell venni.</a:t>
            </a:r>
            <a:endParaRPr lang="hu-HU" sz="3600" b="1" dirty="0">
              <a:latin typeface="Bauhaus 93" pitchFamily="82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latin typeface="Bauhaus 93" pitchFamily="82" charset="0"/>
              </a:rPr>
              <a:t>VÁLTOZATLAN KÖVETELMÉNY</a:t>
            </a:r>
            <a:endParaRPr lang="hu-HU" sz="3600" dirty="0">
              <a:latin typeface="Bauhaus 93" pitchFamily="82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02922" y="549275"/>
            <a:ext cx="5562558" cy="935404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BALESET</a:t>
            </a:r>
            <a:endParaRPr lang="en-GB" sz="1050" dirty="0">
              <a:solidFill>
                <a:srgbClr val="000000"/>
              </a:solidFill>
              <a:latin typeface="Bauhaus 93" pitchFamily="82" charset="0"/>
              <a:cs typeface="Lucida Sans Unicode" pitchFamily="34" charset="0"/>
            </a:endParaRPr>
          </a:p>
          <a:p>
            <a:pPr algn="ctr" eaLnBrk="0" hangingPunct="0"/>
            <a:r>
              <a:rPr lang="en-GB" sz="2000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[1993. </a:t>
            </a:r>
            <a:r>
              <a:rPr lang="en-GB" sz="2000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évi</a:t>
            </a:r>
            <a:r>
              <a:rPr lang="en-GB" sz="2000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XCIII</a:t>
            </a:r>
            <a:r>
              <a:rPr lang="en-GB" sz="2000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törvény</a:t>
            </a:r>
            <a:r>
              <a:rPr lang="en-GB" sz="2000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Mvt</a:t>
            </a:r>
            <a:r>
              <a:rPr lang="en-GB" sz="2000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) 87.§ </a:t>
            </a:r>
            <a:r>
              <a:rPr lang="en-GB" sz="2000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1A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79388" y="1791188"/>
            <a:ext cx="3200527" cy="1421788"/>
          </a:xfrm>
          <a:prstGeom prst="flowChartAlternateProcess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MUNKABALESET</a:t>
            </a:r>
            <a:endParaRPr lang="en-GB" sz="1050" dirty="0">
              <a:solidFill>
                <a:srgbClr val="000000"/>
              </a:solidFill>
              <a:latin typeface="Bauhaus 93" pitchFamily="82" charset="0"/>
              <a:cs typeface="Lucida Sans Unicode" pitchFamily="34" charset="0"/>
            </a:endParaRPr>
          </a:p>
          <a:p>
            <a:pPr algn="ctr" eaLnBrk="0" hangingPunct="0"/>
            <a:r>
              <a:rPr lang="en-GB" sz="2000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[</a:t>
            </a:r>
            <a:r>
              <a:rPr lang="en-GB" sz="20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Mvt</a:t>
            </a:r>
            <a:r>
              <a:rPr lang="en-GB" sz="2000" b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87. § 3. </a:t>
            </a:r>
            <a:r>
              <a:rPr lang="en-GB" sz="20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pont</a:t>
            </a:r>
            <a:r>
              <a:rPr lang="en-GB" sz="2000" b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1-2. </a:t>
            </a:r>
            <a:r>
              <a:rPr lang="en-GB" sz="20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bekezdés</a:t>
            </a:r>
            <a:r>
              <a:rPr lang="en-GB" sz="2000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]</a:t>
            </a:r>
            <a:endParaRPr lang="en-GB" sz="3200" dirty="0">
              <a:solidFill>
                <a:srgbClr val="000000"/>
              </a:solidFill>
              <a:latin typeface="Bauhaus 93" pitchFamily="82" charset="0"/>
              <a:cs typeface="Lucida Sans Unicode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456030" y="1791188"/>
            <a:ext cx="3124412" cy="1421788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b="1" dirty="0" err="1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ÜZEMI</a:t>
            </a:r>
            <a:r>
              <a:rPr lang="en-GB" sz="2800" b="1" dirty="0" smtClean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BALESET</a:t>
            </a:r>
            <a:endParaRPr lang="en-GB" sz="1000" dirty="0">
              <a:solidFill>
                <a:srgbClr val="000000"/>
              </a:solidFill>
              <a:latin typeface="Bauhaus 93" pitchFamily="82" charset="0"/>
              <a:cs typeface="Lucida Sans Unicode" pitchFamily="34" charset="0"/>
            </a:endParaRPr>
          </a:p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[1997. </a:t>
            </a:r>
            <a:r>
              <a:rPr lang="en-GB" sz="14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évi</a:t>
            </a:r>
            <a:r>
              <a:rPr lang="en-GB" sz="14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LXXXIII</a:t>
            </a:r>
            <a:r>
              <a:rPr lang="en-GB" sz="14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lang="en-GB" sz="14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Törvény</a:t>
            </a:r>
            <a:r>
              <a:rPr lang="en-GB" sz="14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lang="en-GB" sz="14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Ebtv</a:t>
            </a:r>
            <a:r>
              <a:rPr lang="en-GB" sz="14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) </a:t>
            </a:r>
            <a:endParaRPr lang="en-GB" sz="1000" dirty="0">
              <a:solidFill>
                <a:srgbClr val="000000"/>
              </a:solidFill>
              <a:latin typeface="Arial Black" pitchFamily="34" charset="0"/>
              <a:cs typeface="Lucida Sans Unicode" pitchFamily="34" charset="0"/>
            </a:endParaRPr>
          </a:p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5</a:t>
            </a:r>
            <a:r>
              <a:rPr lang="hu-HU" sz="14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2</a:t>
            </a:r>
            <a:r>
              <a:rPr lang="en-GB" sz="14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.§]</a:t>
            </a:r>
            <a:endParaRPr lang="en-GB" sz="2800" dirty="0">
              <a:solidFill>
                <a:srgbClr val="000000"/>
              </a:solidFill>
              <a:latin typeface="Arial Black" pitchFamily="34" charset="0"/>
              <a:cs typeface="Lucida Sans Unicode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884903" y="1791188"/>
            <a:ext cx="2057569" cy="4446124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0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TANULÓ</a:t>
            </a:r>
            <a:r>
              <a:rPr lang="en-GB" sz="2000" b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BALESET</a:t>
            </a:r>
            <a:endParaRPr lang="en-GB" sz="900" dirty="0">
              <a:solidFill>
                <a:srgbClr val="000000"/>
              </a:solidFill>
              <a:latin typeface="Bauhaus 93" pitchFamily="82" charset="0"/>
              <a:cs typeface="Lucida Sans Unicode" pitchFamily="34" charset="0"/>
            </a:endParaRPr>
          </a:p>
          <a:p>
            <a:pPr algn="ctr" eaLnBrk="0" hangingPunct="0"/>
            <a:endParaRPr lang="hu-HU" sz="1200" b="1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GB" sz="1200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11/1994 </a:t>
            </a:r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(</a:t>
            </a:r>
            <a:r>
              <a:rPr lang="en-GB" sz="12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VI.8</a:t>
            </a:r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.)</a:t>
            </a:r>
            <a:r>
              <a:rPr lang="en-GB" sz="12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MKM</a:t>
            </a:r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rendelet</a:t>
            </a:r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2. </a:t>
            </a:r>
            <a:r>
              <a:rPr lang="en-GB" sz="12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melléklete</a:t>
            </a:r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en-GB" sz="900" dirty="0">
              <a:solidFill>
                <a:srgbClr val="000000"/>
              </a:solidFill>
              <a:latin typeface="Arial Black" pitchFamily="34" charset="0"/>
              <a:cs typeface="Lucida Sans Unicode" pitchFamily="34" charset="0"/>
            </a:endParaRPr>
          </a:p>
          <a:p>
            <a:pPr algn="ctr" eaLnBrk="0" hangingPunct="0"/>
            <a:endParaRPr lang="hu-HU" sz="1200" b="1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GB" sz="1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A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tanulószerződés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keretében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illetve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a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hallgatói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jogviszonyban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gyakorlati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képzés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során</a:t>
            </a:r>
            <a:r>
              <a:rPr lang="en-GB" sz="1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bekövetkezett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balesettel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kapcsolatban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az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Mvt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és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az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Ebtv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előírásait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kell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figyelembe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venni</a:t>
            </a:r>
            <a:r>
              <a:rPr lang="en-GB" sz="12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!</a:t>
            </a:r>
            <a:endParaRPr lang="en-GB" sz="2400" dirty="0">
              <a:solidFill>
                <a:srgbClr val="FF0000"/>
              </a:solidFill>
              <a:latin typeface="Arial Black" pitchFamily="34" charset="0"/>
              <a:cs typeface="Lucida Sans Unicode" pitchFamily="34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51520" y="3429000"/>
            <a:ext cx="3124412" cy="1440160"/>
          </a:xfrm>
          <a:prstGeom prst="flowChartAlternateProcess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6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NEM</a:t>
            </a:r>
            <a:endParaRPr lang="en-GB" sz="900" dirty="0">
              <a:solidFill>
                <a:srgbClr val="000000"/>
              </a:solidFill>
              <a:latin typeface="Bauhaus 93" pitchFamily="82" charset="0"/>
              <a:cs typeface="Lucida Sans Unicode" pitchFamily="34" charset="0"/>
            </a:endParaRPr>
          </a:p>
          <a:p>
            <a:pPr algn="ctr" eaLnBrk="0" hangingPunct="0"/>
            <a:r>
              <a:rPr lang="en-GB" sz="26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MUNKABALESET</a:t>
            </a:r>
            <a:endParaRPr lang="en-GB" sz="900" dirty="0">
              <a:solidFill>
                <a:srgbClr val="000000"/>
              </a:solidFill>
              <a:latin typeface="Bauhaus 93" pitchFamily="82" charset="0"/>
              <a:cs typeface="Lucida Sans Unicode" pitchFamily="34" charset="0"/>
            </a:endParaRPr>
          </a:p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[</a:t>
            </a:r>
            <a:r>
              <a:rPr lang="en-GB" sz="16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Mvt</a:t>
            </a:r>
            <a:r>
              <a:rPr lang="en-GB" sz="16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 87.§ 3. </a:t>
            </a:r>
            <a:r>
              <a:rPr lang="en-GB" sz="16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pont</a:t>
            </a:r>
            <a:r>
              <a:rPr lang="en-GB" sz="16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3. </a:t>
            </a:r>
            <a:r>
              <a:rPr lang="en-GB" sz="1600" b="1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bekezdés</a:t>
            </a:r>
            <a:r>
              <a:rPr lang="hu-HU" sz="1600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]</a:t>
            </a:r>
            <a:endParaRPr lang="en-GB" sz="2400" dirty="0">
              <a:solidFill>
                <a:srgbClr val="000000"/>
              </a:solidFill>
              <a:latin typeface="Arial Black" pitchFamily="34" charset="0"/>
              <a:cs typeface="Lucida Sans Unicode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564189" y="3428161"/>
            <a:ext cx="3048296" cy="1344490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6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NEM</a:t>
            </a:r>
            <a:r>
              <a:rPr lang="en-GB" sz="2600" b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ÜZEMI</a:t>
            </a:r>
            <a:r>
              <a:rPr lang="en-GB" sz="2600" b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</a:t>
            </a:r>
            <a:r>
              <a:rPr lang="en-GB" sz="2600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BALESET</a:t>
            </a:r>
            <a:endParaRPr lang="en-GB" sz="900" dirty="0">
              <a:solidFill>
                <a:srgbClr val="000000"/>
              </a:solidFill>
              <a:latin typeface="Bauhaus 93" pitchFamily="82" charset="0"/>
              <a:cs typeface="Lucida Sans Unicode" pitchFamily="34" charset="0"/>
            </a:endParaRPr>
          </a:p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[1997. </a:t>
            </a:r>
            <a:r>
              <a:rPr lang="en-GB" sz="12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évi</a:t>
            </a:r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LXXXIII</a:t>
            </a:r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lang="en-GB" sz="1200" b="1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Törvény</a:t>
            </a:r>
            <a:endParaRPr lang="en-GB" sz="900" dirty="0">
              <a:solidFill>
                <a:srgbClr val="000000"/>
              </a:solidFill>
              <a:latin typeface="Arial Black" pitchFamily="34" charset="0"/>
              <a:cs typeface="Lucida Sans Unicode" pitchFamily="34" charset="0"/>
            </a:endParaRPr>
          </a:p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5</a:t>
            </a:r>
            <a:r>
              <a:rPr lang="hu-HU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3</a:t>
            </a:r>
            <a:r>
              <a:rPr lang="en-GB" sz="12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.§]</a:t>
            </a:r>
            <a:endParaRPr lang="en-GB" sz="2400" dirty="0">
              <a:solidFill>
                <a:srgbClr val="000000"/>
              </a:solidFill>
              <a:latin typeface="Arial Black" pitchFamily="34" charset="0"/>
              <a:cs typeface="Lucida Sans Unicode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3528" y="5229200"/>
            <a:ext cx="3124412" cy="931740"/>
          </a:xfrm>
          <a:prstGeom prst="flowChartAlternateProcess">
            <a:avLst/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SÚLYOS</a:t>
            </a:r>
            <a:r>
              <a:rPr lang="en-GB" b="1" dirty="0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auhaus 93" pitchFamily="82" charset="0"/>
                <a:cs typeface="Times New Roman" pitchFamily="18" charset="0"/>
              </a:rPr>
              <a:t>MUNKABALESET</a:t>
            </a:r>
            <a:endParaRPr lang="en-GB" sz="900" dirty="0">
              <a:solidFill>
                <a:srgbClr val="000000"/>
              </a:solidFill>
              <a:latin typeface="Bauhaus 93" pitchFamily="82" charset="0"/>
              <a:cs typeface="Lucida Sans Unicode" pitchFamily="34" charset="0"/>
            </a:endParaRPr>
          </a:p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[</a:t>
            </a:r>
            <a:r>
              <a:rPr lang="en-GB" sz="16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Mvt</a:t>
            </a:r>
            <a:r>
              <a:rPr lang="en-GB" sz="16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 87.§ 3. </a:t>
            </a:r>
            <a:r>
              <a:rPr lang="en-GB" sz="1600" b="1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pont</a:t>
            </a:r>
            <a:r>
              <a:rPr lang="en-GB" sz="16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5. </a:t>
            </a:r>
            <a:r>
              <a:rPr lang="en-GB" sz="1600" b="1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bekezdés</a:t>
            </a:r>
            <a:r>
              <a:rPr lang="hu-HU" sz="1600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]</a:t>
            </a:r>
            <a:endParaRPr lang="en-GB" sz="900" dirty="0">
              <a:solidFill>
                <a:srgbClr val="000000"/>
              </a:solidFill>
              <a:latin typeface="Arial Black" pitchFamily="34" charset="0"/>
              <a:cs typeface="Lucida Sans Unicode" pitchFamily="34" charset="0"/>
            </a:endParaRPr>
          </a:p>
          <a:p>
            <a:pPr eaLnBrk="0" hangingPunct="0"/>
            <a:endParaRPr lang="en-GB" sz="2400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b="1" dirty="0" smtClean="0">
                <a:latin typeface="Bauhaus 93" pitchFamily="82" charset="0"/>
              </a:rPr>
              <a:t>A SZERVEZETT MUNKAVÉGZÉSHEZ KAPCSOLÓDÓ BALESETEK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968875"/>
          </a:xfrm>
          <a:prstGeom prst="flowChartAlternateProcess">
            <a:avLst/>
          </a:prstGeom>
          <a:gradFill rotWithShape="0">
            <a:gsLst>
              <a:gs pos="0">
                <a:srgbClr val="174617"/>
              </a:gs>
              <a:gs pos="50000">
                <a:srgbClr val="339933"/>
              </a:gs>
              <a:gs pos="100000">
                <a:srgbClr val="174617"/>
              </a:gs>
            </a:gsLst>
            <a:lin ang="5400000" scaled="1"/>
          </a:gradFill>
          <a:ln w="9360">
            <a:solidFill>
              <a:schemeClr val="tx1"/>
            </a:solidFill>
          </a:ln>
        </p:spPr>
        <p:txBody>
          <a:bodyPr lIns="90000" tIns="46800" rIns="90000" bIns="46800"/>
          <a:lstStyle/>
          <a:p>
            <a:pPr algn="ctr" defTabSz="449263"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000" b="1" dirty="0" smtClean="0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1476375" y="2205038"/>
            <a:ext cx="6553200" cy="936625"/>
          </a:xfrm>
          <a:prstGeom prst="flowChartAlternateProcess">
            <a:avLst/>
          </a:prstGeom>
          <a:solidFill>
            <a:srgbClr val="FF99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b="1" dirty="0">
                <a:solidFill>
                  <a:srgbClr val="000000"/>
                </a:solidFill>
                <a:latin typeface="Bauhaus 93" pitchFamily="82" charset="0"/>
                <a:cs typeface="Lucida Sans Unicode" pitchFamily="34" charset="0"/>
              </a:rPr>
              <a:t>MUNKA</a:t>
            </a:r>
            <a:r>
              <a:rPr lang="hu-HU" sz="3200" dirty="0">
                <a:solidFill>
                  <a:srgbClr val="000000"/>
                </a:solidFill>
                <a:latin typeface="Bauhaus 93" pitchFamily="82" charset="0"/>
                <a:cs typeface="Lucida Sans Unicode" pitchFamily="34" charset="0"/>
              </a:rPr>
              <a:t> és egyben </a:t>
            </a:r>
            <a:r>
              <a:rPr lang="hu-HU" sz="3200" b="1" i="1" dirty="0">
                <a:solidFill>
                  <a:srgbClr val="008000"/>
                </a:solidFill>
                <a:latin typeface="Bauhaus 93" pitchFamily="82" charset="0"/>
                <a:cs typeface="Lucida Sans Unicode" pitchFamily="34" charset="0"/>
              </a:rPr>
              <a:t>ÜZEMI BALESET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b="1" dirty="0">
                <a:latin typeface="Bauhaus 93" pitchFamily="82" charset="0"/>
                <a:cs typeface="Lucida Sans Unicode" pitchFamily="34" charset="0"/>
              </a:rPr>
              <a:t>Pl. munkavégzés közben a munkavállaló a kezére üt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250824" y="3501008"/>
            <a:ext cx="6769447" cy="864617"/>
          </a:xfrm>
          <a:prstGeom prst="flowChartAlternateProcess">
            <a:avLst/>
          </a:prstGeom>
          <a:gradFill rotWithShape="0">
            <a:gsLst>
              <a:gs pos="0">
                <a:srgbClr val="5E7575"/>
              </a:gs>
              <a:gs pos="100000">
                <a:srgbClr val="CCFFFF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0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b="1" dirty="0">
                <a:solidFill>
                  <a:srgbClr val="000000"/>
                </a:solidFill>
                <a:latin typeface="Bauhaus 93" pitchFamily="82" charset="0"/>
                <a:cs typeface="Lucida Sans Unicode" pitchFamily="34" charset="0"/>
              </a:rPr>
              <a:t>MUNKABALESET</a:t>
            </a:r>
            <a:r>
              <a:rPr lang="hu-HU" sz="2400" b="1" dirty="0">
                <a:solidFill>
                  <a:srgbClr val="0033CC"/>
                </a:solidFill>
                <a:latin typeface="Bauhaus 93" pitchFamily="82" charset="0"/>
                <a:cs typeface="Lucida Sans Unicode" pitchFamily="34" charset="0"/>
              </a:rPr>
              <a:t> </a:t>
            </a:r>
            <a:r>
              <a:rPr lang="hu-HU" sz="2400" b="1" dirty="0">
                <a:solidFill>
                  <a:srgbClr val="008000"/>
                </a:solidFill>
                <a:latin typeface="Bauhaus 93" pitchFamily="82" charset="0"/>
                <a:cs typeface="Lucida Sans Unicode" pitchFamily="34" charset="0"/>
              </a:rPr>
              <a:t>de nem </a:t>
            </a:r>
            <a:r>
              <a:rPr lang="hu-HU" sz="2400" b="1" i="1" dirty="0">
                <a:solidFill>
                  <a:srgbClr val="008000"/>
                </a:solidFill>
                <a:latin typeface="Bauhaus 93" pitchFamily="82" charset="0"/>
                <a:cs typeface="Lucida Sans Unicode" pitchFamily="34" charset="0"/>
              </a:rPr>
              <a:t>ÜZEMI BALESET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 dirty="0">
                <a:latin typeface="Bauhaus 93" pitchFamily="82" charset="0"/>
                <a:cs typeface="Lucida Sans Unicode" pitchFamily="34" charset="0"/>
              </a:rPr>
              <a:t>Pl. munkavégzés közben a munkavállaló </a:t>
            </a:r>
            <a:r>
              <a:rPr lang="hu-HU" b="1" dirty="0">
                <a:solidFill>
                  <a:srgbClr val="FF0000"/>
                </a:solidFill>
                <a:latin typeface="Bauhaus 93" pitchFamily="82" charset="0"/>
                <a:cs typeface="Lucida Sans Unicode" pitchFamily="34" charset="0"/>
              </a:rPr>
              <a:t>ITTASAN </a:t>
            </a:r>
            <a:r>
              <a:rPr lang="hu-HU" b="1" dirty="0">
                <a:latin typeface="Bauhaus 93" pitchFamily="82" charset="0"/>
                <a:cs typeface="Lucida Sans Unicode" pitchFamily="34" charset="0"/>
              </a:rPr>
              <a:t>a kezére üt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 dirty="0">
                <a:solidFill>
                  <a:srgbClr val="008000"/>
                </a:solidFill>
                <a:cs typeface="Lucida Sans Unicode" pitchFamily="34" charset="0"/>
              </a:rPr>
              <a:t> 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475656" y="4509121"/>
            <a:ext cx="7273057" cy="8645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CD1D"/>
              </a:gs>
              <a:gs pos="100000">
                <a:srgbClr val="615F0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2800" b="1" i="1" dirty="0">
                <a:solidFill>
                  <a:srgbClr val="008000"/>
                </a:solidFill>
                <a:latin typeface="Bauhaus 93" pitchFamily="82" charset="0"/>
                <a:cs typeface="Lucida Sans Unicode" pitchFamily="34" charset="0"/>
              </a:rPr>
              <a:t>ÜZEMI BALESET</a:t>
            </a:r>
            <a:r>
              <a:rPr lang="hu-HU" sz="2800" b="1" dirty="0">
                <a:solidFill>
                  <a:srgbClr val="000000"/>
                </a:solidFill>
                <a:latin typeface="Bauhaus 93" pitchFamily="82" charset="0"/>
                <a:cs typeface="Lucida Sans Unicode" pitchFamily="34" charset="0"/>
              </a:rPr>
              <a:t> de nem MUNKABALESET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2000" b="1" dirty="0">
                <a:solidFill>
                  <a:srgbClr val="000000"/>
                </a:solidFill>
                <a:latin typeface="Bauhaus 93" pitchFamily="82" charset="0"/>
                <a:cs typeface="Lucida Sans Unicode" pitchFamily="34" charset="0"/>
              </a:rPr>
              <a:t>Pl. A munkavállaló munkahelyéről lakására megy</a:t>
            </a: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1475656" y="5589588"/>
            <a:ext cx="7200032" cy="9357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sz="2000" b="1" i="1" dirty="0">
              <a:solidFill>
                <a:srgbClr val="008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2800" b="1" dirty="0">
                <a:solidFill>
                  <a:srgbClr val="FF0000"/>
                </a:solidFill>
                <a:latin typeface="Bauhaus 93" pitchFamily="82" charset="0"/>
                <a:cs typeface="Lucida Sans Unicode" pitchFamily="34" charset="0"/>
              </a:rPr>
              <a:t>NEM </a:t>
            </a:r>
            <a:r>
              <a:rPr lang="hu-HU" sz="2800" b="1" i="1" dirty="0">
                <a:solidFill>
                  <a:srgbClr val="008000"/>
                </a:solidFill>
                <a:latin typeface="Bauhaus 93" pitchFamily="82" charset="0"/>
                <a:cs typeface="Lucida Sans Unicode" pitchFamily="34" charset="0"/>
              </a:rPr>
              <a:t>ÜZEMI és</a:t>
            </a:r>
            <a:r>
              <a:rPr lang="hu-HU" sz="2800" b="1" dirty="0">
                <a:solidFill>
                  <a:srgbClr val="000000"/>
                </a:solidFill>
                <a:latin typeface="Bauhaus 93" pitchFamily="82" charset="0"/>
                <a:cs typeface="Lucida Sans Unicode" pitchFamily="34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Bauhaus 93" pitchFamily="82" charset="0"/>
                <a:cs typeface="Lucida Sans Unicode" pitchFamily="34" charset="0"/>
              </a:rPr>
              <a:t>NEM </a:t>
            </a:r>
            <a:r>
              <a:rPr lang="hu-HU" sz="2800" b="1" dirty="0">
                <a:solidFill>
                  <a:srgbClr val="000000"/>
                </a:solidFill>
                <a:latin typeface="Bauhaus 93" pitchFamily="82" charset="0"/>
                <a:cs typeface="Lucida Sans Unicode" pitchFamily="34" charset="0"/>
              </a:rPr>
              <a:t>MUNKABALESET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u-HU" sz="2000" b="1" dirty="0">
                <a:solidFill>
                  <a:srgbClr val="000000"/>
                </a:solidFill>
                <a:latin typeface="Bauhaus 93" pitchFamily="82" charset="0"/>
                <a:cs typeface="Lucida Sans Unicode" pitchFamily="34" charset="0"/>
              </a:rPr>
              <a:t>Pl. A munkavállaló </a:t>
            </a:r>
            <a:r>
              <a:rPr lang="hu-HU" sz="2000" b="1" dirty="0">
                <a:solidFill>
                  <a:srgbClr val="FF0000"/>
                </a:solidFill>
                <a:latin typeface="Bauhaus 93" pitchFamily="82" charset="0"/>
                <a:cs typeface="Lucida Sans Unicode" pitchFamily="34" charset="0"/>
              </a:rPr>
              <a:t>ITTASAN</a:t>
            </a:r>
            <a:r>
              <a:rPr lang="hu-HU" sz="2000" b="1" dirty="0">
                <a:solidFill>
                  <a:srgbClr val="000000"/>
                </a:solidFill>
                <a:latin typeface="Bauhaus 93" pitchFamily="82" charset="0"/>
                <a:cs typeface="Lucida Sans Unicode" pitchFamily="34" charset="0"/>
              </a:rPr>
              <a:t> a munkahelyéről a lakására megy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sz="2400" dirty="0">
              <a:solidFill>
                <a:schemeClr val="bg1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4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6" grpId="0" animBg="1"/>
      <p:bldP spid="614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sz="4000" b="1" dirty="0">
                <a:solidFill>
                  <a:srgbClr val="33CC33"/>
                </a:solidFill>
                <a:latin typeface="Bauhaus 93" pitchFamily="82" charset="0"/>
              </a:rPr>
              <a:t>A BALESET SÚLYOSSÁGA</a:t>
            </a:r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1619250" y="836613"/>
            <a:ext cx="2736726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1800" dirty="0">
                <a:latin typeface="Arial" pitchFamily="34" charset="0"/>
              </a:rPr>
              <a:t> </a:t>
            </a:r>
            <a:r>
              <a:rPr lang="hu-HU" sz="2800" b="1" dirty="0">
                <a:latin typeface="Bauhaus 93" pitchFamily="82" charset="0"/>
              </a:rPr>
              <a:t>MUNKABALESET</a:t>
            </a:r>
            <a:endParaRPr lang="hu-HU" sz="1800" b="1" dirty="0">
              <a:latin typeface="Bauhaus 93" pitchFamily="82" charset="0"/>
            </a:endParaRP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323850" y="1773238"/>
            <a:ext cx="3240088" cy="576262"/>
          </a:xfrm>
          <a:prstGeom prst="flowChartAlternateProcess">
            <a:avLst/>
          </a:prstGeom>
          <a:solidFill>
            <a:srgbClr val="53F7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 b="1" dirty="0">
                <a:latin typeface="Bauhaus 93" pitchFamily="82" charset="0"/>
              </a:rPr>
              <a:t>MUNKAKÉPTELENSÉGGEL</a:t>
            </a:r>
          </a:p>
          <a:p>
            <a:pPr algn="ctr"/>
            <a:r>
              <a:rPr lang="hu-HU" sz="2000" b="1" dirty="0">
                <a:latin typeface="Bauhaus 93" pitchFamily="82" charset="0"/>
              </a:rPr>
              <a:t>NEM JÁR</a:t>
            </a: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3995738" y="1773238"/>
            <a:ext cx="4176662" cy="5762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2400" b="1" dirty="0">
                <a:latin typeface="Bauhaus 93" pitchFamily="82" charset="0"/>
              </a:rPr>
              <a:t>MUNKAKÉPTELENSÉGGEL JÁRÓ</a:t>
            </a:r>
            <a:endParaRPr lang="hu-HU" sz="1800" b="1" dirty="0">
              <a:latin typeface="Bauhaus 93" pitchFamily="82" charset="0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1331913" y="3068638"/>
            <a:ext cx="3095625" cy="3603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400" b="1" dirty="0">
                <a:latin typeface="Bauhaus 93" pitchFamily="82" charset="0"/>
              </a:rPr>
              <a:t>1 – 3 NAPOS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5148263" y="3068638"/>
            <a:ext cx="3095625" cy="431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400" b="1" dirty="0">
                <a:latin typeface="Bauhaus 93" pitchFamily="82" charset="0"/>
              </a:rPr>
              <a:t>3 NAPON TÚLI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3132138" y="3860800"/>
            <a:ext cx="2303462" cy="3603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400" b="1" dirty="0">
                <a:latin typeface="Bauhaus 93" pitchFamily="82" charset="0"/>
              </a:rPr>
              <a:t>NEM SÚLYOS</a:t>
            </a: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6084888" y="3860800"/>
            <a:ext cx="2735262" cy="358775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400" b="1" dirty="0">
                <a:latin typeface="Bauhaus 93" pitchFamily="82" charset="0"/>
              </a:rPr>
              <a:t>SÚLYOS</a:t>
            </a: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250825" y="4868863"/>
            <a:ext cx="1800225" cy="936625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800" b="1" dirty="0">
                <a:latin typeface="Bauhaus 93" pitchFamily="82" charset="0"/>
              </a:rPr>
              <a:t>BESZÉLŐKÉP.</a:t>
            </a:r>
          </a:p>
          <a:p>
            <a:pPr algn="ctr"/>
            <a:r>
              <a:rPr lang="hu-HU" sz="1800" b="1" dirty="0">
                <a:latin typeface="Bauhaus 93" pitchFamily="82" charset="0"/>
              </a:rPr>
              <a:t>ELVESZT</a:t>
            </a: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2339975" y="4868863"/>
            <a:ext cx="1079500" cy="1008062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sz="1800" dirty="0">
              <a:latin typeface="Arial" pitchFamily="34" charset="0"/>
            </a:endParaRPr>
          </a:p>
          <a:p>
            <a:pPr algn="ctr"/>
            <a:r>
              <a:rPr lang="hu-HU" sz="1800" b="1" dirty="0">
                <a:latin typeface="Bauhaus 93" pitchFamily="82" charset="0"/>
              </a:rPr>
              <a:t>SÚLYOS</a:t>
            </a:r>
          </a:p>
          <a:p>
            <a:pPr algn="ctr"/>
            <a:r>
              <a:rPr lang="hu-HU" sz="1800" b="1" dirty="0" err="1">
                <a:latin typeface="Bauhaus 93" pitchFamily="82" charset="0"/>
              </a:rPr>
              <a:t>CSON-</a:t>
            </a:r>
            <a:endParaRPr lang="hu-HU" sz="1800" b="1" dirty="0">
              <a:latin typeface="Bauhaus 93" pitchFamily="82" charset="0"/>
            </a:endParaRPr>
          </a:p>
          <a:p>
            <a:pPr algn="ctr"/>
            <a:r>
              <a:rPr lang="hu-HU" sz="1800" b="1" dirty="0" err="1">
                <a:latin typeface="Bauhaus 93" pitchFamily="82" charset="0"/>
              </a:rPr>
              <a:t>KULÁS</a:t>
            </a:r>
            <a:endParaRPr lang="hu-HU" sz="1800" b="1" dirty="0">
              <a:latin typeface="Bauhaus 93" pitchFamily="82" charset="0"/>
            </a:endParaRPr>
          </a:p>
          <a:p>
            <a:endParaRPr lang="hu-HU" sz="1800" dirty="0">
              <a:latin typeface="Arial" pitchFamily="34" charset="0"/>
            </a:endParaRP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3779838" y="4868863"/>
            <a:ext cx="914400" cy="936625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 b="1" dirty="0">
                <a:latin typeface="Bauhaus 93" pitchFamily="82" charset="0"/>
              </a:rPr>
              <a:t>ÉV.</a:t>
            </a:r>
          </a:p>
        </p:txBody>
      </p:sp>
      <p:cxnSp>
        <p:nvCxnSpPr>
          <p:cNvPr id="74765" name="AutoShape 13"/>
          <p:cNvCxnSpPr>
            <a:cxnSpLocks noChangeShapeType="1"/>
            <a:stCxn id="74755" idx="2"/>
            <a:endCxn id="74756" idx="0"/>
          </p:cNvCxnSpPr>
          <p:nvPr/>
        </p:nvCxnSpPr>
        <p:spPr bwMode="auto">
          <a:xfrm rot="5400000">
            <a:off x="2285573" y="1071197"/>
            <a:ext cx="360363" cy="1043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66" name="AutoShape 14"/>
          <p:cNvCxnSpPr>
            <a:cxnSpLocks noChangeShapeType="1"/>
            <a:stCxn id="74755" idx="2"/>
            <a:endCxn id="74757" idx="0"/>
          </p:cNvCxnSpPr>
          <p:nvPr/>
        </p:nvCxnSpPr>
        <p:spPr bwMode="auto">
          <a:xfrm rot="16200000" flipH="1">
            <a:off x="4355660" y="44828"/>
            <a:ext cx="360363" cy="30964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67" name="AutoShape 15"/>
          <p:cNvCxnSpPr>
            <a:cxnSpLocks noChangeShapeType="1"/>
            <a:stCxn id="74757" idx="2"/>
            <a:endCxn id="74758" idx="0"/>
          </p:cNvCxnSpPr>
          <p:nvPr/>
        </p:nvCxnSpPr>
        <p:spPr bwMode="auto">
          <a:xfrm rot="5400000">
            <a:off x="4122329" y="1106898"/>
            <a:ext cx="719138" cy="320434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68" name="AutoShape 16"/>
          <p:cNvCxnSpPr>
            <a:cxnSpLocks noChangeShapeType="1"/>
            <a:stCxn id="74757" idx="2"/>
            <a:endCxn id="74759" idx="0"/>
          </p:cNvCxnSpPr>
          <p:nvPr/>
        </p:nvCxnSpPr>
        <p:spPr bwMode="auto">
          <a:xfrm rot="16200000" flipH="1">
            <a:off x="6030503" y="2403065"/>
            <a:ext cx="719138" cy="61200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69" name="AutoShape 17"/>
          <p:cNvCxnSpPr>
            <a:cxnSpLocks noChangeShapeType="1"/>
            <a:stCxn id="74759" idx="2"/>
            <a:endCxn id="74760" idx="0"/>
          </p:cNvCxnSpPr>
          <p:nvPr/>
        </p:nvCxnSpPr>
        <p:spPr bwMode="auto">
          <a:xfrm rot="5400000">
            <a:off x="5310188" y="2474913"/>
            <a:ext cx="360362" cy="2411412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70" name="AutoShape 18"/>
          <p:cNvCxnSpPr>
            <a:cxnSpLocks noChangeShapeType="1"/>
            <a:stCxn id="74759" idx="2"/>
            <a:endCxn id="74761" idx="0"/>
          </p:cNvCxnSpPr>
          <p:nvPr/>
        </p:nvCxnSpPr>
        <p:spPr bwMode="auto">
          <a:xfrm rot="16200000" flipH="1">
            <a:off x="6894513" y="3302000"/>
            <a:ext cx="360362" cy="757238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4771" name="AutoShape 19"/>
          <p:cNvSpPr>
            <a:spLocks noChangeArrowheads="1"/>
          </p:cNvSpPr>
          <p:nvPr/>
        </p:nvSpPr>
        <p:spPr bwMode="auto">
          <a:xfrm>
            <a:off x="4859338" y="4868863"/>
            <a:ext cx="1728787" cy="865187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800" b="1" dirty="0">
                <a:latin typeface="Bauhaus 93" pitchFamily="82" charset="0"/>
              </a:rPr>
              <a:t>ÉRZÉKSZERV</a:t>
            </a:r>
          </a:p>
          <a:p>
            <a:pPr algn="ctr"/>
            <a:r>
              <a:rPr lang="hu-HU" sz="1800" b="1" dirty="0">
                <a:latin typeface="Bauhaus 93" pitchFamily="82" charset="0"/>
              </a:rPr>
              <a:t>ELVESZTÉSE</a:t>
            </a:r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>
            <a:off x="6732588" y="4868863"/>
            <a:ext cx="2232025" cy="865187"/>
          </a:xfrm>
          <a:prstGeom prst="flowChartAlternate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800" b="1" dirty="0">
                <a:latin typeface="Bauhaus 93" pitchFamily="82" charset="0"/>
              </a:rPr>
              <a:t>HALÁLOS,</a:t>
            </a:r>
          </a:p>
          <a:p>
            <a:pPr algn="ctr"/>
            <a:r>
              <a:rPr lang="hu-HU" sz="1800" b="1" dirty="0">
                <a:latin typeface="Bauhaus 93" pitchFamily="82" charset="0"/>
              </a:rPr>
              <a:t>MARADANDÓ</a:t>
            </a:r>
          </a:p>
          <a:p>
            <a:pPr algn="ctr"/>
            <a:r>
              <a:rPr lang="hu-HU" sz="1800" b="1" dirty="0">
                <a:latin typeface="Bauhaus 93" pitchFamily="82" charset="0"/>
              </a:rPr>
              <a:t>KÁROSODÁS</a:t>
            </a:r>
          </a:p>
        </p:txBody>
      </p:sp>
      <p:cxnSp>
        <p:nvCxnSpPr>
          <p:cNvPr id="74773" name="AutoShape 21"/>
          <p:cNvCxnSpPr>
            <a:cxnSpLocks noChangeShapeType="1"/>
            <a:stCxn id="74761" idx="2"/>
            <a:endCxn id="74772" idx="0"/>
          </p:cNvCxnSpPr>
          <p:nvPr/>
        </p:nvCxnSpPr>
        <p:spPr bwMode="auto">
          <a:xfrm rot="16200000" flipH="1">
            <a:off x="7326313" y="4346575"/>
            <a:ext cx="649288" cy="395287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74" name="AutoShape 22"/>
          <p:cNvCxnSpPr>
            <a:cxnSpLocks noChangeShapeType="1"/>
            <a:stCxn id="74761" idx="2"/>
            <a:endCxn id="74771" idx="0"/>
          </p:cNvCxnSpPr>
          <p:nvPr/>
        </p:nvCxnSpPr>
        <p:spPr bwMode="auto">
          <a:xfrm rot="5400000">
            <a:off x="6264275" y="3679825"/>
            <a:ext cx="649288" cy="1728788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75" name="AutoShape 23"/>
          <p:cNvCxnSpPr>
            <a:cxnSpLocks noChangeShapeType="1"/>
          </p:cNvCxnSpPr>
          <p:nvPr/>
        </p:nvCxnSpPr>
        <p:spPr bwMode="auto">
          <a:xfrm rot="5400000">
            <a:off x="5495132" y="2937669"/>
            <a:ext cx="649287" cy="3216275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76" name="AutoShape 24"/>
          <p:cNvCxnSpPr>
            <a:cxnSpLocks noChangeShapeType="1"/>
          </p:cNvCxnSpPr>
          <p:nvPr/>
        </p:nvCxnSpPr>
        <p:spPr bwMode="auto">
          <a:xfrm rot="5400000">
            <a:off x="4805363" y="2259013"/>
            <a:ext cx="649287" cy="4573587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77" name="AutoShape 25"/>
          <p:cNvCxnSpPr>
            <a:cxnSpLocks noChangeShapeType="1"/>
          </p:cNvCxnSpPr>
          <p:nvPr/>
        </p:nvCxnSpPr>
        <p:spPr bwMode="auto">
          <a:xfrm rot="5400000">
            <a:off x="3906045" y="1431131"/>
            <a:ext cx="722312" cy="6302375"/>
          </a:xfrm>
          <a:prstGeom prst="bentConnector3">
            <a:avLst>
              <a:gd name="adj1" fmla="val 439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4778" name="AutoShape 26"/>
          <p:cNvSpPr>
            <a:spLocks noChangeArrowheads="1"/>
          </p:cNvSpPr>
          <p:nvPr/>
        </p:nvSpPr>
        <p:spPr bwMode="auto">
          <a:xfrm>
            <a:off x="251520" y="6092825"/>
            <a:ext cx="8712967" cy="64854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400" b="1" dirty="0">
                <a:solidFill>
                  <a:srgbClr val="FF0000"/>
                </a:solidFill>
                <a:latin typeface="Bauhaus 93" pitchFamily="82" charset="0"/>
              </a:rPr>
              <a:t>AZONNALI JELENTÉSI KÖTELEZETTSÉG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Bauhaus 93" pitchFamily="82" charset="0"/>
              </a:rPr>
              <a:t>KIVIZSGÁLÁS MUNKABIZTONSÁGI SZAKTEVÉKENYSÉG</a:t>
            </a:r>
          </a:p>
        </p:txBody>
      </p:sp>
      <p:cxnSp>
        <p:nvCxnSpPr>
          <p:cNvPr id="74779" name="AutoShape 27"/>
          <p:cNvCxnSpPr>
            <a:cxnSpLocks noChangeShapeType="1"/>
          </p:cNvCxnSpPr>
          <p:nvPr/>
        </p:nvCxnSpPr>
        <p:spPr bwMode="auto">
          <a:xfrm rot="16200000">
            <a:off x="6156325" y="4437063"/>
            <a:ext cx="358775" cy="2952750"/>
          </a:xfrm>
          <a:prstGeom prst="bentConnector3">
            <a:avLst>
              <a:gd name="adj1" fmla="val 287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4780" name="AutoShape 28"/>
          <p:cNvCxnSpPr>
            <a:cxnSpLocks noChangeShapeType="1"/>
          </p:cNvCxnSpPr>
          <p:nvPr/>
        </p:nvCxnSpPr>
        <p:spPr bwMode="auto">
          <a:xfrm rot="10800000" flipH="1" flipV="1">
            <a:off x="250825" y="5445125"/>
            <a:ext cx="4681538" cy="539750"/>
          </a:xfrm>
          <a:prstGeom prst="bentConnector3">
            <a:avLst>
              <a:gd name="adj1" fmla="val -3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bf-egyesulet.hu/e107_files/public/1276787468_273_FT217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62"/>
            <a:ext cx="7560840" cy="567063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latin typeface="Bauhaus 93" pitchFamily="82" charset="0"/>
              </a:rPr>
              <a:t>GONDOLJUK  VÉGIG  EGYÜTT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499992" y="5445224"/>
            <a:ext cx="44644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atin typeface="Bauhaus 93" pitchFamily="82" charset="0"/>
              </a:rPr>
              <a:t>A KÉP ILLUSZTRÁCIÓ</a:t>
            </a:r>
            <a:endParaRPr lang="hu-HU" sz="3200" dirty="0">
              <a:latin typeface="Bauhaus 93" pitchFamily="82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Bauhaus 93" pitchFamily="82" charset="0"/>
              </a:rPr>
              <a:t>GONDOLJUK  VÉGIG  EGYÜTT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Egy kertészeti cég ügyvezetője és 6 fő munkavállalója kertészeti munkát végzett egy ingatlanon. Tevékenységük során egy univerzális rakodógéppel földlabdás fát szállítottak fel az ingatlan felső részén kijelölt ültetési helyre. A helyszínre vezető </a:t>
            </a:r>
            <a:r>
              <a:rPr lang="hu-HU" dirty="0" err="1" smtClean="0">
                <a:latin typeface="Bauhaus 93" pitchFamily="82" charset="0"/>
              </a:rPr>
              <a:t>30-40</a:t>
            </a:r>
            <a:r>
              <a:rPr lang="hu-HU" baseline="30000" dirty="0" err="1" smtClean="0">
                <a:latin typeface="Bauhaus 93" pitchFamily="82" charset="0"/>
              </a:rPr>
              <a:t>o</a:t>
            </a:r>
            <a:r>
              <a:rPr lang="hu-HU" dirty="0" err="1" smtClean="0">
                <a:latin typeface="Bauhaus 93" pitchFamily="82" charset="0"/>
              </a:rPr>
              <a:t>-os</a:t>
            </a:r>
            <a:r>
              <a:rPr lang="hu-HU" dirty="0" smtClean="0">
                <a:latin typeface="Bauhaus 93" pitchFamily="82" charset="0"/>
              </a:rPr>
              <a:t> változó </a:t>
            </a:r>
            <a:r>
              <a:rPr lang="hu-HU" dirty="0" err="1" smtClean="0">
                <a:latin typeface="Bauhaus 93" pitchFamily="82" charset="0"/>
              </a:rPr>
              <a:t>meredekségű</a:t>
            </a:r>
            <a:r>
              <a:rPr lang="hu-HU" dirty="0" smtClean="0">
                <a:latin typeface="Bauhaus 93" pitchFamily="82" charset="0"/>
              </a:rPr>
              <a:t> emelkedőn vezette fel a rakodógépet a kezelője. A munkagép adapterrel csatlakoztatható emelővillával volt felszerelve, a villán volt a kb. 200 kg tömegű fa volt elhelyezve. Az ültetés helyszínére érve a munkavállalók lehúzták a fát a villáról. A vezető a gép emelőszerkezetét nem eresztette vissza alsó állásba miközben elkezdett visszatolatni az úton. Tolatás közben a meredek lejtőn a munkagép megcsúszott, hátsó kerekével az utat szegélyező köveknek és a kerítés zártszelvényének ütközött végül egyensúlyát vesztette, felborult. A vezetőülésből kieső vezetőt a bal hátsó kerék maga alá szorította. A vezető a helyszínen életét vesztette. </a:t>
            </a:r>
            <a:endParaRPr lang="hu-HU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Bauhaus 93" pitchFamily="82" charset="0"/>
              </a:rPr>
              <a:t>A MEGELŐZÉS „ELEMEI”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hu-HU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39750" y="1844675"/>
            <a:ext cx="8135938" cy="1114425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5400" b="1" dirty="0">
                <a:latin typeface="Bauhaus 93" pitchFamily="82" charset="0"/>
              </a:rPr>
              <a:t>MUNKAVÉDELEM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68313" y="3429000"/>
            <a:ext cx="3887787" cy="8255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 dirty="0">
                <a:latin typeface="Bauhaus 93" pitchFamily="82" charset="0"/>
              </a:rPr>
              <a:t>MUNKABIZTONSÁG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500563" y="3429000"/>
            <a:ext cx="4175125" cy="8255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b="1" dirty="0">
              <a:latin typeface="Arial" charset="0"/>
            </a:endParaRPr>
          </a:p>
          <a:p>
            <a:pPr algn="ctr"/>
            <a:r>
              <a:rPr lang="hu-HU" sz="2400" b="1" dirty="0">
                <a:latin typeface="Bauhaus 93" pitchFamily="82" charset="0"/>
              </a:rPr>
              <a:t>MUNKAEGÉSZSÉGÜGY</a:t>
            </a:r>
          </a:p>
          <a:p>
            <a:pPr algn="ctr"/>
            <a:r>
              <a:rPr lang="hu-HU" sz="1600" b="1" dirty="0">
                <a:latin typeface="Bauhaus 93" pitchFamily="82" charset="0"/>
              </a:rPr>
              <a:t>1997. évi </a:t>
            </a:r>
            <a:r>
              <a:rPr lang="hu-HU" sz="1600" b="1" dirty="0" err="1">
                <a:latin typeface="Bauhaus 93" pitchFamily="82" charset="0"/>
              </a:rPr>
              <a:t>CLIV</a:t>
            </a:r>
            <a:r>
              <a:rPr lang="hu-HU" sz="1600" b="1" dirty="0">
                <a:latin typeface="Bauhaus 93" pitchFamily="82" charset="0"/>
              </a:rPr>
              <a:t>. törvény</a:t>
            </a:r>
          </a:p>
          <a:p>
            <a:pPr algn="ctr"/>
            <a:endParaRPr lang="hu-HU" b="1" dirty="0">
              <a:latin typeface="Arial" charset="0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331913" y="4868863"/>
            <a:ext cx="3289300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 dirty="0">
                <a:solidFill>
                  <a:schemeClr val="accent2"/>
                </a:solidFill>
                <a:latin typeface="Bauhaus 93" pitchFamily="82" charset="0"/>
              </a:rPr>
              <a:t>MUNKAHIGIÉNIA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788024" y="4868863"/>
            <a:ext cx="3888432" cy="865187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400" b="1" dirty="0">
                <a:latin typeface="Bauhaus 93" pitchFamily="82" charset="0"/>
              </a:rPr>
              <a:t>FOGLALKOZÁS-EGÉSZSÉGÜGY</a:t>
            </a:r>
          </a:p>
        </p:txBody>
      </p:sp>
      <p:cxnSp>
        <p:nvCxnSpPr>
          <p:cNvPr id="18441" name="AutoShape 9"/>
          <p:cNvCxnSpPr>
            <a:cxnSpLocks noChangeShapeType="1"/>
            <a:stCxn id="18436" idx="2"/>
            <a:endCxn id="18438" idx="0"/>
          </p:cNvCxnSpPr>
          <p:nvPr/>
        </p:nvCxnSpPr>
        <p:spPr bwMode="auto">
          <a:xfrm rot="16200000" flipH="1">
            <a:off x="5363369" y="2204244"/>
            <a:ext cx="469900" cy="19796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442" name="AutoShape 10"/>
          <p:cNvCxnSpPr>
            <a:cxnSpLocks noChangeShapeType="1"/>
            <a:stCxn id="18436" idx="2"/>
            <a:endCxn id="18437" idx="0"/>
          </p:cNvCxnSpPr>
          <p:nvPr/>
        </p:nvCxnSpPr>
        <p:spPr bwMode="auto">
          <a:xfrm rot="5400000">
            <a:off x="3275807" y="2096293"/>
            <a:ext cx="469900" cy="21955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443" name="AutoShape 11"/>
          <p:cNvCxnSpPr>
            <a:cxnSpLocks noChangeShapeType="1"/>
            <a:stCxn id="18438" idx="2"/>
            <a:endCxn id="18440" idx="0"/>
          </p:cNvCxnSpPr>
          <p:nvPr/>
        </p:nvCxnSpPr>
        <p:spPr bwMode="auto">
          <a:xfrm rot="16200000" flipH="1">
            <a:off x="6353002" y="4489624"/>
            <a:ext cx="614363" cy="1441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444" name="AutoShape 12"/>
          <p:cNvCxnSpPr>
            <a:cxnSpLocks noChangeShapeType="1"/>
            <a:stCxn id="18438" idx="2"/>
            <a:endCxn id="18439" idx="0"/>
          </p:cNvCxnSpPr>
          <p:nvPr/>
        </p:nvCxnSpPr>
        <p:spPr bwMode="auto">
          <a:xfrm rot="5400000">
            <a:off x="4475162" y="2755901"/>
            <a:ext cx="614363" cy="3611562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331640" y="4869160"/>
            <a:ext cx="3289300" cy="6096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 dirty="0">
                <a:latin typeface="Bauhaus 93" pitchFamily="82" charset="0"/>
              </a:rPr>
              <a:t>MUNKAHIGIÉNIA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Bauhaus 93" pitchFamily="82" charset="0"/>
              </a:rPr>
              <a:t>GONDOLJUK  VÉGIG  EGYÜTT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166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A balesetvizsgálása során tett megállapítások:</a:t>
            </a:r>
            <a:r>
              <a:rPr lang="hu-HU" dirty="0" smtClean="0">
                <a:latin typeface="Bauhaus 93" pitchFamily="82" charset="0"/>
              </a:rPr>
              <a:t> </a:t>
            </a:r>
          </a:p>
          <a:p>
            <a:pPr>
              <a:buNone/>
            </a:pPr>
            <a:endParaRPr lang="hu-HU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1) A meredek lejtőn való tolatáskor a gép adapteres emelő szerkezete nem volt alsó állásba visszaeresztve, ezért a gép tömegközéppontja magasan volt. Az így fellépő nagyobb forgató nyomaték miatt a gép derékcsuklója kifordult és a munkagép felborult.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	Megsértett jogszabály: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	A munkaeszközök és használatuk biztonsági és egészségügyi követelményeinek minimális szintjéről szóló 14/2004. (</a:t>
            </a:r>
            <a:r>
              <a:rPr lang="hu-HU" dirty="0" err="1" smtClean="0">
                <a:latin typeface="Bauhaus 93" pitchFamily="82" charset="0"/>
              </a:rPr>
              <a:t>IV</a:t>
            </a:r>
            <a:r>
              <a:rPr lang="hu-HU" dirty="0" smtClean="0">
                <a:latin typeface="Bauhaus 93" pitchFamily="82" charset="0"/>
              </a:rPr>
              <a:t>. 19.) FMM rendelet (a továbbiakban: R.) 13. § </a:t>
            </a:r>
          </a:p>
          <a:p>
            <a:pPr>
              <a:buNone/>
            </a:pPr>
            <a:endParaRPr lang="hu-HU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2) A baleset időpontjában a gép bukókerete le volt szerelve (a bukókeret a munkáltató telephelyén volt).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	Megsértett jogszabályok: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	R 30. § (1) bekezdés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63408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Bauhaus 93" pitchFamily="82" charset="0"/>
              </a:rPr>
              <a:t>GONDOLJUK  VÉGIG  EGYÜTT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hu-HU" sz="3800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sz="3800" dirty="0" smtClean="0">
                <a:latin typeface="Bauhaus 93" pitchFamily="82" charset="0"/>
              </a:rPr>
              <a:t>3) A munkavállalónak nem volt a gép kezeléséhez gépkezelői jogosítványa. </a:t>
            </a:r>
          </a:p>
          <a:p>
            <a:pPr>
              <a:buNone/>
            </a:pPr>
            <a:r>
              <a:rPr lang="hu-HU" sz="3800" dirty="0" smtClean="0">
                <a:latin typeface="Bauhaus 93" pitchFamily="82" charset="0"/>
              </a:rPr>
              <a:t>	Megsértett jogszabály:  A R 8. § és a 32. § (1) bekezdése </a:t>
            </a:r>
          </a:p>
          <a:p>
            <a:pPr>
              <a:buNone/>
            </a:pPr>
            <a:endParaRPr lang="hu-HU" sz="3800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sz="3800" dirty="0" smtClean="0">
                <a:latin typeface="Bauhaus 93" pitchFamily="82" charset="0"/>
              </a:rPr>
              <a:t>4) A munkáltató rendelkezett munkahelyi kockázatértékeléssel, azonban az nem tartalmazta a rakodógép használata során fellépő veszélyhelyzetek kockázatainak értékelését és a kockázatok kezelésének módját. </a:t>
            </a:r>
          </a:p>
          <a:p>
            <a:pPr>
              <a:buNone/>
            </a:pPr>
            <a:r>
              <a:rPr lang="hu-HU" sz="3800" dirty="0" smtClean="0">
                <a:latin typeface="Bauhaus 93" pitchFamily="82" charset="0"/>
              </a:rPr>
              <a:t>	Megsértett jogszabály: Az Mvt. 54. § (2) bekezdése </a:t>
            </a:r>
          </a:p>
          <a:p>
            <a:pPr>
              <a:buNone/>
            </a:pPr>
            <a:endParaRPr lang="hu-HU" sz="3800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sz="3800" dirty="0" smtClean="0">
                <a:latin typeface="Bauhaus 93" pitchFamily="82" charset="0"/>
              </a:rPr>
              <a:t>5) A balesetet szenvedett munkavállaló alkalmazása alkalmi jogviszony keretében történt, munkavédelmi oktatásban részesült, azonban az oktatás nem tartalmazta a gép kezelése, működtetése során fellépő veszélyhelyzetek ismertetését és a veszélyek elkerülésének módját. Az munkagépet a baleset bekövetkeztekor emelőgép üzemmódban (adapterrel csatlakoztatható emelőszerkezettel felszerelve) használták. </a:t>
            </a:r>
          </a:p>
          <a:p>
            <a:pPr>
              <a:buNone/>
            </a:pPr>
            <a:r>
              <a:rPr lang="hu-HU" sz="3800" dirty="0" smtClean="0">
                <a:latin typeface="Bauhaus 93" pitchFamily="82" charset="0"/>
              </a:rPr>
              <a:t>	Megsértett jogszabályok:  Az Mvt. 55. § (1) és (2) bekezdései és az Emelőgép Biztonsági Szabályzat 6.1-6.4. pontjai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Bauhaus 93" pitchFamily="82" charset="0"/>
              </a:rPr>
              <a:t>GONDOLJUK  VÉGIG  EGYÜTT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b="1" dirty="0" smtClean="0">
                <a:latin typeface="Bauhaus 93" pitchFamily="82" charset="0"/>
              </a:rPr>
              <a:t>A baleset </a:t>
            </a:r>
            <a:r>
              <a:rPr lang="hu-HU" b="1" dirty="0" err="1" smtClean="0">
                <a:latin typeface="Bauhaus 93" pitchFamily="82" charset="0"/>
              </a:rPr>
              <a:t>okláncolata</a:t>
            </a:r>
            <a:r>
              <a:rPr lang="hu-HU" b="1" dirty="0" smtClean="0">
                <a:latin typeface="Bauhaus 93" pitchFamily="82" charset="0"/>
              </a:rPr>
              <a:t>:</a:t>
            </a:r>
            <a:r>
              <a:rPr lang="hu-HU" dirty="0" smtClean="0">
                <a:latin typeface="Bauhaus 93" pitchFamily="82" charset="0"/>
              </a:rPr>
              <a:t>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1. A rakodógép meredek lejtőn történő használata.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2. A bukókeret hiánya.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3. A rakodógép adapteres emelő szerkezetének helyzete következtében a tömegközéppont magasan helyezkedett el.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4. A munkagép felborulása. </a:t>
            </a: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5. A munkavállaló kiesése a vezetőülésből. </a:t>
            </a:r>
          </a:p>
          <a:p>
            <a:pPr>
              <a:buNone/>
            </a:pPr>
            <a:endParaRPr lang="hu-HU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dirty="0" smtClean="0">
                <a:latin typeface="Bauhaus 93" pitchFamily="82" charset="0"/>
              </a:rPr>
              <a:t>A munkavállaló elszenvedett sérülései következtében helyszíni halála</a:t>
            </a:r>
            <a:endParaRPr lang="hu-HU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3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5616575" cy="4608513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r>
              <a:rPr lang="hu-HU" sz="4000" dirty="0" smtClean="0">
                <a:latin typeface="Bauhaus 93" pitchFamily="82" charset="0"/>
              </a:rPr>
              <a:t>KÖSZÖNÖM A FIGYELMÜKET!</a:t>
            </a:r>
          </a:p>
          <a:p>
            <a:endParaRPr lang="hu-HU" sz="4000" dirty="0" smtClean="0">
              <a:latin typeface="Bauhaus 93" pitchFamily="82" charset="0"/>
            </a:endParaRPr>
          </a:p>
          <a:p>
            <a:pPr>
              <a:buNone/>
            </a:pPr>
            <a:r>
              <a:rPr lang="hu-HU" sz="4000" dirty="0" smtClean="0">
                <a:latin typeface="Bauhaus 93" pitchFamily="82" charset="0"/>
              </a:rPr>
              <a:t>BOLDOG KARÁCSONYT, GAZDAG ÚJÉVET KÍVÁNOK!</a:t>
            </a:r>
            <a:endParaRPr lang="hu-HU" sz="4000" dirty="0">
              <a:latin typeface="Bauhaus 93" pitchFamily="82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Bauhaus 93" pitchFamily="82" charset="0"/>
              </a:rPr>
              <a:t>A munkaegészségügyi tevékenység célja:</a:t>
            </a:r>
            <a:endParaRPr lang="hu-HU" dirty="0">
              <a:latin typeface="Bauhaus 93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3600" b="1" dirty="0" smtClean="0">
                <a:latin typeface="Bauhaus 93" pitchFamily="82" charset="0"/>
              </a:rPr>
              <a:t>a munkavégzés során a munkakörnyezetből származó egészségkárosító veszélyek és kockázatok előrelátása, felismerése, érté-kelése és kezelése (a továbbiakban: </a:t>
            </a:r>
            <a:r>
              <a:rPr lang="hu-HU" sz="3600" b="1" dirty="0" err="1" smtClean="0">
                <a:solidFill>
                  <a:srgbClr val="FF0000"/>
                </a:solidFill>
                <a:latin typeface="Bauhaus 93" pitchFamily="82" charset="0"/>
              </a:rPr>
              <a:t>mun-kahigiéne</a:t>
            </a:r>
            <a:r>
              <a:rPr lang="hu-HU" sz="3600" b="1" dirty="0" smtClean="0">
                <a:latin typeface="Bauhaus 93" pitchFamily="82" charset="0"/>
              </a:rPr>
              <a:t>), valamint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4968552"/>
          </a:xfrm>
        </p:spPr>
        <p:txBody>
          <a:bodyPr>
            <a:normAutofit fontScale="77500" lnSpcReduction="20000"/>
          </a:bodyPr>
          <a:lstStyle/>
          <a:p>
            <a:pPr marL="0" indent="14288" algn="ctr">
              <a:buFontTx/>
              <a:buNone/>
            </a:pPr>
            <a:endParaRPr lang="hu-HU" b="1" dirty="0" smtClean="0">
              <a:latin typeface="Bauhaus 93" pitchFamily="82" charset="0"/>
            </a:endParaRPr>
          </a:p>
          <a:p>
            <a:pPr marL="0" indent="14288" algn="ctr">
              <a:buFontTx/>
              <a:buNone/>
            </a:pPr>
            <a:r>
              <a:rPr lang="hu-HU" b="1" dirty="0" smtClean="0">
                <a:latin typeface="Bauhaus 93" pitchFamily="82" charset="0"/>
              </a:rPr>
              <a:t>a munkakörnyezeti kóroki tényezők okozta és a </a:t>
            </a:r>
            <a:r>
              <a:rPr lang="hu-HU" b="1" dirty="0" err="1" smtClean="0">
                <a:latin typeface="Bauhaus 93" pitchFamily="82" charset="0"/>
              </a:rPr>
              <a:t>munkavég-zésből</a:t>
            </a:r>
            <a:r>
              <a:rPr lang="hu-HU" b="1" dirty="0" smtClean="0">
                <a:latin typeface="Bauhaus 93" pitchFamily="82" charset="0"/>
              </a:rPr>
              <a:t> származó megterhelések, illetőleg igénybevétel vizsgálata és befolyásolása, továbbá a munkát végző személyek</a:t>
            </a:r>
          </a:p>
          <a:p>
            <a:pPr marL="0" indent="14288" algn="ctr">
              <a:buFontTx/>
              <a:buNone/>
            </a:pPr>
            <a:r>
              <a:rPr lang="hu-HU" b="1" dirty="0" smtClean="0">
                <a:solidFill>
                  <a:srgbClr val="00B050"/>
                </a:solidFill>
                <a:latin typeface="Bauhaus 93" pitchFamily="82" charset="0"/>
              </a:rPr>
              <a:t> </a:t>
            </a:r>
            <a:r>
              <a:rPr lang="hu-HU" sz="4000" b="1" dirty="0" smtClean="0">
                <a:solidFill>
                  <a:srgbClr val="00B050"/>
                </a:solidFill>
                <a:latin typeface="Bauhaus 93" pitchFamily="82" charset="0"/>
              </a:rPr>
              <a:t>munkaköri egészségi alkalmasságának </a:t>
            </a:r>
          </a:p>
          <a:p>
            <a:pPr marL="0" indent="14288" algn="ctr">
              <a:buFontTx/>
              <a:buNone/>
            </a:pPr>
            <a:r>
              <a:rPr lang="hu-HU" b="1" dirty="0" smtClean="0">
                <a:latin typeface="Bauhaus 93" pitchFamily="82" charset="0"/>
              </a:rPr>
              <a:t>megállapítása, ellenőrzése és elősegítése </a:t>
            </a:r>
          </a:p>
          <a:p>
            <a:pPr marL="0" indent="14288" algn="ctr">
              <a:buFontTx/>
              <a:buNone/>
            </a:pPr>
            <a:r>
              <a:rPr lang="hu-HU" sz="4000" b="1" dirty="0" smtClean="0">
                <a:solidFill>
                  <a:srgbClr val="E21702"/>
                </a:solidFill>
                <a:latin typeface="Bauhaus 93" pitchFamily="82" charset="0"/>
              </a:rPr>
              <a:t>    foglalkozás-egészségügy</a:t>
            </a:r>
            <a:r>
              <a:rPr lang="hu-HU" b="1" dirty="0" smtClean="0">
                <a:latin typeface="Bauhaus 93" pitchFamily="82" charset="0"/>
              </a:rPr>
              <a:t> </a:t>
            </a:r>
          </a:p>
          <a:p>
            <a:pPr marL="0" indent="14288" algn="just">
              <a:buFontTx/>
              <a:buNone/>
            </a:pPr>
            <a:r>
              <a:rPr lang="hu-HU" b="1" dirty="0" smtClean="0">
                <a:latin typeface="Bauhaus 93" pitchFamily="82" charset="0"/>
              </a:rPr>
              <a:t>révén a munkát végző személy egészségének megóvása</a:t>
            </a:r>
            <a:r>
              <a:rPr lang="hu-HU" b="1" i="1" dirty="0" smtClean="0">
                <a:latin typeface="Times New Roman" pitchFamily="18" charset="0"/>
              </a:rPr>
              <a:t>.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D:\APA\3. MEGBÍZÁSOK\2. ELŐADÁSOK\3. EGYÉB\2007\2007 MUFOSZ\SZAKEMBEREK III\szept. 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54163" cy="5458572"/>
          </a:xfrm>
          <a:prstGeom prst="rect">
            <a:avLst/>
          </a:prstGeom>
          <a:noFill/>
        </p:spPr>
      </p:pic>
      <p:sp>
        <p:nvSpPr>
          <p:cNvPr id="9" name="Lekerekített téglalap 8"/>
          <p:cNvSpPr/>
          <p:nvPr/>
        </p:nvSpPr>
        <p:spPr>
          <a:xfrm>
            <a:off x="611560" y="1628800"/>
            <a:ext cx="36004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Bauhaus 93" pitchFamily="82" charset="0"/>
              </a:rPr>
              <a:t>MUNKABIZTONSÁG</a:t>
            </a:r>
            <a:endParaRPr lang="hu-HU" sz="2800" dirty="0">
              <a:latin typeface="Bauhaus 93" pitchFamily="82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5076056" y="1628800"/>
            <a:ext cx="35283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Bauhaus 93" pitchFamily="82" charset="0"/>
              </a:rPr>
              <a:t>MUNKAEGÉSZSÉGÜGY</a:t>
            </a:r>
            <a:endParaRPr lang="hu-HU" sz="2800" b="1" dirty="0">
              <a:solidFill>
                <a:schemeClr val="bg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 smtClean="0">
                <a:latin typeface="Bauhaus 93" pitchFamily="82" charset="0"/>
              </a:rPr>
              <a:t>A munkabiztonság megteremtésének alapja</a:t>
            </a:r>
            <a:endParaRPr lang="hu-HU" sz="4000" b="1" dirty="0">
              <a:latin typeface="Bauhaus 93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775"/>
            <a:ext cx="8712968" cy="4968577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hu-HU" b="1" dirty="0">
                <a:solidFill>
                  <a:srgbClr val="000000"/>
                </a:solidFill>
                <a:effectLst/>
                <a:latin typeface="Bauhaus 93" pitchFamily="82" charset="0"/>
              </a:rPr>
              <a:t>Mvt. 54. § (7) </a:t>
            </a:r>
            <a:r>
              <a:rPr lang="hu-HU" sz="2800" b="1" dirty="0">
                <a:solidFill>
                  <a:srgbClr val="000000"/>
                </a:solidFill>
                <a:effectLst/>
                <a:latin typeface="Bauhaus 93" pitchFamily="82" charset="0"/>
              </a:rPr>
              <a:t>Az egészséget nem veszélyeztető és biztonságos munkavégzés érdekében a munkáltató köteles</a:t>
            </a:r>
            <a:endParaRPr lang="hu-HU" sz="2800" b="1" i="1" dirty="0">
              <a:solidFill>
                <a:srgbClr val="000000"/>
              </a:solidFill>
              <a:effectLst/>
              <a:latin typeface="Bauhaus 93" pitchFamily="82" charset="0"/>
            </a:endParaRPr>
          </a:p>
          <a:p>
            <a:pPr marL="0" indent="0" algn="just">
              <a:buFontTx/>
              <a:buNone/>
            </a:pPr>
            <a:r>
              <a:rPr lang="hu-HU" b="1" i="1" dirty="0">
                <a:solidFill>
                  <a:srgbClr val="FF0000"/>
                </a:solidFill>
                <a:effectLst/>
                <a:latin typeface="Bauhaus 93" pitchFamily="82" charset="0"/>
              </a:rPr>
              <a:t>b) </a:t>
            </a:r>
            <a:r>
              <a:rPr lang="hu-HU" sz="3600" b="1" dirty="0">
                <a:solidFill>
                  <a:srgbClr val="FF0000"/>
                </a:solidFill>
                <a:effectLst/>
                <a:latin typeface="Bauhaus 93" pitchFamily="82" charset="0"/>
              </a:rPr>
              <a:t>rendszeresen meggyőződni arról, hogy a munkakörülmények </a:t>
            </a:r>
            <a:r>
              <a:rPr lang="hu-HU" sz="3600" b="1" dirty="0" smtClean="0">
                <a:solidFill>
                  <a:srgbClr val="FF0000"/>
                </a:solidFill>
                <a:effectLst/>
                <a:latin typeface="Bauhaus 93" pitchFamily="82" charset="0"/>
              </a:rPr>
              <a:t>megfelelnek-e </a:t>
            </a:r>
            <a:r>
              <a:rPr lang="hu-HU" sz="3600" b="1" dirty="0">
                <a:solidFill>
                  <a:srgbClr val="FF0000"/>
                </a:solidFill>
                <a:effectLst/>
                <a:latin typeface="Bauhaus 93" pitchFamily="82" charset="0"/>
              </a:rPr>
              <a:t>a követelményeknek, a munkavállalók ismerik, illetve </a:t>
            </a:r>
            <a:r>
              <a:rPr lang="hu-HU" sz="3600" b="1" dirty="0" smtClean="0">
                <a:solidFill>
                  <a:srgbClr val="FF0000"/>
                </a:solidFill>
                <a:effectLst/>
                <a:latin typeface="Bauhaus 93" pitchFamily="82" charset="0"/>
              </a:rPr>
              <a:t>megtartják-e </a:t>
            </a:r>
            <a:r>
              <a:rPr lang="hu-HU" sz="3600" b="1" dirty="0">
                <a:solidFill>
                  <a:srgbClr val="FF0000"/>
                </a:solidFill>
                <a:effectLst/>
                <a:latin typeface="Bauhaus 93" pitchFamily="82" charset="0"/>
              </a:rPr>
              <a:t>a rájuk vonatkozó </a:t>
            </a:r>
            <a:r>
              <a:rPr lang="hu-HU" sz="3600" b="1" dirty="0" smtClean="0">
                <a:solidFill>
                  <a:srgbClr val="FF0000"/>
                </a:solidFill>
                <a:effectLst/>
                <a:latin typeface="Bauhaus 93" pitchFamily="82" charset="0"/>
              </a:rPr>
              <a:t>rendelkezéseket</a:t>
            </a:r>
            <a:r>
              <a:rPr lang="hu-HU" sz="3600" b="1" dirty="0">
                <a:solidFill>
                  <a:srgbClr val="FF0000"/>
                </a:solidFill>
                <a:effectLst/>
                <a:latin typeface="Bauhaus 93" pitchFamily="82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Autofit/>
          </a:bodyPr>
          <a:lstStyle/>
          <a:p>
            <a:r>
              <a:rPr lang="hu-HU" sz="3600" dirty="0" smtClean="0">
                <a:latin typeface="Bauhaus 93" pitchFamily="82" charset="0"/>
              </a:rPr>
              <a:t>A munkáltató sem tett eleget a kötelezettségének</a:t>
            </a:r>
            <a:endParaRPr lang="hu-HU" sz="3600" dirty="0">
              <a:latin typeface="Bauhaus 93" pitchFamily="82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506916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Bauhaus 93" pitchFamily="82" charset="0"/>
              </a:rPr>
              <a:t>A munkavállaló az árokpart fűnyírását végezte. A kertészen nem volt védőbakancs, így mikor a fűnyírót az árokból felfelé húzta, a nagy lendülettől ráhúzta a lábára, ami miatt a kés a cipőjén keresztül a férfi ujját súlyosan roncsolta. A kép a sérült láb műtétsorozata után készült egy évvel. </a:t>
            </a:r>
            <a:endParaRPr lang="hu-HU" dirty="0"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40" y="1794072"/>
            <a:ext cx="4354060" cy="42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Bauhaus 93" pitchFamily="82" charset="0"/>
              </a:rPr>
              <a:t>A munkabiztonság megteremtésének alapja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hu-HU" b="1" dirty="0" smtClean="0">
                <a:latin typeface="Bauhaus 93" pitchFamily="82" charset="0"/>
              </a:rPr>
              <a:t>A létesítés követelményeinek biztosítása</a:t>
            </a:r>
          </a:p>
          <a:p>
            <a:r>
              <a:rPr lang="hu-HU" b="1" dirty="0" smtClean="0">
                <a:latin typeface="Bauhaus 93" pitchFamily="82" charset="0"/>
              </a:rPr>
              <a:t>A munkavégzés tárgyi feltételeinek biztosítása</a:t>
            </a:r>
          </a:p>
          <a:p>
            <a:r>
              <a:rPr lang="hu-HU" b="1" dirty="0" smtClean="0">
                <a:latin typeface="Bauhaus 93" pitchFamily="82" charset="0"/>
              </a:rPr>
              <a:t>A munkafolyamatra, a technológiára, vonatkozó követelmények biztosítása</a:t>
            </a:r>
          </a:p>
          <a:p>
            <a:r>
              <a:rPr lang="hu-HU" b="1" dirty="0" smtClean="0">
                <a:latin typeface="Bauhaus 93" pitchFamily="82" charset="0"/>
              </a:rPr>
              <a:t>A munkavégzés személyi feltételeinek biztosítása</a:t>
            </a:r>
            <a:endParaRPr lang="hu-HU" dirty="0" smtClean="0">
              <a:latin typeface="Bauhaus 93" pitchFamily="82" charset="0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1825</Words>
  <Application>Microsoft Office PowerPoint</Application>
  <PresentationFormat>Diavetítés a képernyőre (4:3 oldalarány)</PresentationFormat>
  <Paragraphs>249</Paragraphs>
  <Slides>43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4" baseType="lpstr">
      <vt:lpstr>Office-téma</vt:lpstr>
      <vt:lpstr>A (NEM CSAK) KÖZMUNKÁSOK FOGLALKOZTATÁSÁNAK MUNKABIZTONSÁGI KÖVETELMÉNYEI </vt:lpstr>
      <vt:lpstr>A MUNKAVÉDELEM CÉLJA</vt:lpstr>
      <vt:lpstr>  A munkavédelemről szóló 1993. évi XCIII. Törvény (a továbbiakban: Mvt.) 2. § (2) bekezdése szerint: </vt:lpstr>
      <vt:lpstr>A MEGELŐZÉS „ELEMEI”</vt:lpstr>
      <vt:lpstr>A munkaegészségügyi tevékenység célja:</vt:lpstr>
      <vt:lpstr>6. dia</vt:lpstr>
      <vt:lpstr>A munkabiztonság megteremtésének alapja</vt:lpstr>
      <vt:lpstr>A munkáltató sem tett eleget a kötelezettségének</vt:lpstr>
      <vt:lpstr>A munkabiztonság megteremtésének alapja</vt:lpstr>
      <vt:lpstr>A biztonság jogszabályi alapjai közül</vt:lpstr>
      <vt:lpstr> A munkavégzés tárgyi feltételeinek biztosítása </vt:lpstr>
      <vt:lpstr>A munkavégzés tárgyi feltételeinek biztosítása</vt:lpstr>
      <vt:lpstr>13. dia</vt:lpstr>
      <vt:lpstr>A munkavégzés személyi feltételeinek biztosítása</vt:lpstr>
      <vt:lpstr>AZ ALKALMAZÁS FELTÉTELE NAPI KOCKÁZATOK</vt:lpstr>
      <vt:lpstr>Reggel 6 óra ½ pálinka     Este 9 óra 3 üveg sör</vt:lpstr>
      <vt:lpstr>A leggyakrabban előforduló drogok </vt:lpstr>
      <vt:lpstr>DROGTESZT</vt:lpstr>
      <vt:lpstr>A munkabiztonság megteremtésének alapja a munkáltatói  szabályozás</vt:lpstr>
      <vt:lpstr> Munkaköri alkalmassági orvosi vizsgálatok rendje </vt:lpstr>
      <vt:lpstr>Munkaköri alkalmassági orvosi vizsgálatok rendje</vt:lpstr>
      <vt:lpstr>Kockázatértékelés</vt:lpstr>
      <vt:lpstr>Kockázatértékelés</vt:lpstr>
      <vt:lpstr> Egyéni védőeszköz ellátási rend </vt:lpstr>
      <vt:lpstr>JAVALLATOK</vt:lpstr>
      <vt:lpstr>NEM CSAK JAVALLATOK</vt:lpstr>
      <vt:lpstr>NEM CSAK JAVALLATOK</vt:lpstr>
      <vt:lpstr>NEM CSAK JAVALLATOK  A VONATKOZÓ ELŐÍRÁSOK</vt:lpstr>
      <vt:lpstr>29. dia</vt:lpstr>
      <vt:lpstr> A kémiai biztonságról szóló 2000. évi XXV. tv. </vt:lpstr>
      <vt:lpstr>A kémiai biztonságról szóló 2000. évi XXV. tv.</vt:lpstr>
      <vt:lpstr>Elsősegélynyújtás</vt:lpstr>
      <vt:lpstr>33. dia</vt:lpstr>
      <vt:lpstr>VÁLTOZATLAN KÖVETELMÉNY</vt:lpstr>
      <vt:lpstr>35. dia</vt:lpstr>
      <vt:lpstr>A SZERVEZETT MUNKAVÉGZÉSHEZ KAPCSOLÓDÓ BALESETEK</vt:lpstr>
      <vt:lpstr>37. dia</vt:lpstr>
      <vt:lpstr>GONDOLJUK  VÉGIG  EGYÜTT</vt:lpstr>
      <vt:lpstr>GONDOLJUK  VÉGIG  EGYÜTT</vt:lpstr>
      <vt:lpstr>GONDOLJUK  VÉGIG  EGYÜTT</vt:lpstr>
      <vt:lpstr>GONDOLJUK  VÉGIG  EGYÜTT</vt:lpstr>
      <vt:lpstr>GONDOLJUK  VÉGIG  EGYÜTT</vt:lpstr>
      <vt:lpstr>43.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KÖZMUNKÁSOK FOGLALKOZTATÁSÁNAK MUNKABIZTONSÁGI KÖVETELMÉNYEI </dc:title>
  <dc:creator>CSURIPAPA</dc:creator>
  <cp:lastModifiedBy>user</cp:lastModifiedBy>
  <cp:revision>85</cp:revision>
  <dcterms:created xsi:type="dcterms:W3CDTF">2012-12-03T06:01:58Z</dcterms:created>
  <dcterms:modified xsi:type="dcterms:W3CDTF">2012-12-11T16:34:07Z</dcterms:modified>
</cp:coreProperties>
</file>