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97596-AEE6-4900-B5C1-FE321EACDAAD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BEB2B-4CC9-4910-A02E-3BFCBA78A4B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EB2B-4CC9-4910-A02E-3BFCBA78A4B4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Innen rajzik ki a 2. nemzedék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EB2B-4CC9-4910-A02E-3BFCBA78A4B4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fa 4 égtájáról, összesen 10 levél x 2 fa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EB2B-4CC9-4910-A02E-3BFCBA78A4B4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Több mint 100 parazita, de csak biológiailag gazdag környezetben hatnak. </a:t>
            </a:r>
            <a:r>
              <a:rPr lang="hu-HU" smtClean="0"/>
              <a:t>Szúnyogháló.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EB2B-4CC9-4910-A02E-3BFCBA78A4B4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B25C-3175-4AB3-89D9-3F3C853E9304}" type="datetimeFigureOut">
              <a:rPr lang="hu-HU" smtClean="0"/>
              <a:pPr/>
              <a:t>2011.01.14.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08CD-A4CC-46F8-9F1E-5FFDCD42018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916416" cy="3312368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u-HU" b="1" dirty="0" smtClean="0"/>
              <a:t>Vadgesztenyelevél </a:t>
            </a:r>
            <a:r>
              <a:rPr lang="hu-HU" b="1" dirty="0" err="1" smtClean="0"/>
              <a:t>aknázómoly</a:t>
            </a:r>
            <a:r>
              <a:rPr lang="hu-HU" b="1" dirty="0" smtClean="0"/>
              <a:t> elleni hamvasztásos védekezési kísérlet  értékelése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95128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hu-HU" dirty="0" smtClean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Gödöllő, 2011. január 14-18.  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.04.25. 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.04.25. 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856984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.04.25. 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.04.25. 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.31első felvé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580112" y="5589240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2010.06.11.</a:t>
            </a:r>
            <a:endParaRPr lang="hu-HU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.31első felvé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12felvé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580112" y="544522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2010.07.12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12felvét.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7.12felvét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.27.3.felvé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868144" y="551723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2010.08.27.</a:t>
            </a:r>
            <a:endParaRPr lang="hu-HU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vadg.szexferomon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7848872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.27.3.felvé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8.27.3.felvé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332656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1331640" y="1772816"/>
          <a:ext cx="5976664" cy="3403372"/>
        </p:xfrm>
        <a:graphic>
          <a:graphicData uri="http://schemas.openxmlformats.org/drawingml/2006/table">
            <a:tbl>
              <a:tblPr/>
              <a:tblGrid>
                <a:gridCol w="1622099"/>
                <a:gridCol w="1400582"/>
                <a:gridCol w="1442643"/>
                <a:gridCol w="1511340"/>
              </a:tblGrid>
              <a:tr h="79208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u-HU" sz="1800" b="1" dirty="0" smtClean="0">
                          <a:latin typeface="Calibri"/>
                          <a:ea typeface="Calibri"/>
                          <a:cs typeface="Times New Roman"/>
                        </a:rPr>
                        <a:t>1. értékelés</a:t>
                      </a:r>
                      <a:endParaRPr lang="hu-HU" sz="1800" b="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hu-HU" sz="1800" b="0" dirty="0" smtClean="0">
                          <a:latin typeface="Calibri"/>
                          <a:ea typeface="Calibri"/>
                          <a:cs typeface="Times New Roman"/>
                        </a:rPr>
                        <a:t>(20</a:t>
                      </a:r>
                      <a:r>
                        <a:rPr lang="hu-HU" sz="1800" dirty="0" smtClean="0">
                          <a:latin typeface="Calibri"/>
                          <a:ea typeface="Calibri"/>
                          <a:cs typeface="Times New Roman"/>
                        </a:rPr>
                        <a:t>10.06.11.)</a:t>
                      </a:r>
                      <a:endParaRPr lang="hu-H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latin typeface="Calibri"/>
                          <a:ea typeface="Calibri"/>
                          <a:cs typeface="Times New Roman"/>
                        </a:rPr>
                        <a:t>2. értékelés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(2010.07.12.)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latin typeface="Calibri"/>
                          <a:ea typeface="Calibri"/>
                          <a:cs typeface="Times New Roman"/>
                        </a:rPr>
                        <a:t>3. értékelés</a:t>
                      </a:r>
                      <a:endParaRPr lang="hu-H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latin typeface="Calibri"/>
                          <a:ea typeface="Calibri"/>
                          <a:cs typeface="Times New Roman"/>
                        </a:rPr>
                        <a:t>(2010.08.27.)</a:t>
                      </a:r>
                      <a:endParaRPr lang="hu-H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</a:tr>
              <a:tr h="65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latin typeface="Calibri"/>
                          <a:ea typeface="Calibri"/>
                          <a:cs typeface="Times New Roman"/>
                        </a:rPr>
                        <a:t>ο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permetezés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3,1 (69%)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22 (40%)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20,6 (44%)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</a:tr>
              <a:tr h="65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latin typeface="Calibri"/>
                          <a:ea typeface="Calibri"/>
                          <a:cs typeface="Times New Roman"/>
                        </a:rPr>
                        <a:t>οο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fa alá szórás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latin typeface="Calibri"/>
                          <a:ea typeface="Calibri"/>
                          <a:cs typeface="Times New Roman"/>
                        </a:rPr>
                        <a:t>2,0 </a:t>
                      </a:r>
                      <a:r>
                        <a:rPr lang="hu-HU" sz="18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(80%)</a:t>
                      </a:r>
                      <a:endParaRPr lang="hu-HU" sz="11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24,3 (35%)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16,9 (54%)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</a:tr>
              <a:tr h="65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latin typeface="Calibri"/>
                          <a:ea typeface="Calibri"/>
                          <a:cs typeface="Times New Roman"/>
                        </a:rPr>
                        <a:t>οοο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fa alá öntés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latin typeface="Calibri"/>
                          <a:ea typeface="Calibri"/>
                          <a:cs typeface="Times New Roman"/>
                        </a:rPr>
                        <a:t>13,2 </a:t>
                      </a:r>
                      <a:r>
                        <a:rPr lang="hu-HU" sz="18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(-32%)</a:t>
                      </a:r>
                      <a:endParaRPr lang="hu-HU" sz="11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latin typeface="Calibri"/>
                          <a:ea typeface="Calibri"/>
                          <a:cs typeface="Times New Roman"/>
                        </a:rPr>
                        <a:t>42,9 (-30%)</a:t>
                      </a:r>
                      <a:endParaRPr lang="hu-H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30,4 (17%)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</a:tr>
              <a:tr h="65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kezeletlen kontroll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10,0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endParaRPr lang="hu-H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latin typeface="Calibri"/>
                          <a:ea typeface="Calibri"/>
                          <a:cs typeface="Times New Roman"/>
                        </a:rPr>
                        <a:t>36,6</a:t>
                      </a:r>
                      <a:endParaRPr lang="hu-H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737"/>
                    </a:solidFill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99592" y="771039"/>
            <a:ext cx="7056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8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Vadgesztenyelevél-aknázómoly</a:t>
            </a:r>
            <a:r>
              <a:rPr kumimoji="0" lang="hu-HU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élő lárváinak átlagszáma és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 hatékonysági %    (mintánkénti 10x7  levélke értékelésével)</a:t>
            </a:r>
            <a:endParaRPr kumimoji="0" lang="hu-H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0"/>
          </a:xfrm>
          <a:solidFill>
            <a:schemeClr val="accent5"/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hu-HU" sz="6600" dirty="0" smtClean="0"/>
              <a:t>Köszönöm figyelmüket!</a:t>
            </a:r>
            <a:endParaRPr lang="hu-HU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. 08. 17 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 descr="2009.10.07. preparátum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12"/>
            <a:ext cx="9144000" cy="68439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56176" y="5877272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2009.10.05.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09.10.07. preparátum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12"/>
            <a:ext cx="9144000" cy="6843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09.10.07. preparátum 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12"/>
            <a:ext cx="9144000" cy="6843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09.10.07. preparátum 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12"/>
            <a:ext cx="9144000" cy="6843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.04.25. 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856984" cy="640871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796136" y="530120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2010.04.25.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10.04.25.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352928" cy="63367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107</TotalTime>
  <Words>146</Words>
  <Application>Microsoft Office PowerPoint</Application>
  <PresentationFormat>Diavetítés a képernyőre (4:3 oldalarány)</PresentationFormat>
  <Paragraphs>43</Paragraphs>
  <Slides>23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Vadgesztenyelevél aknázómoly elleni hamvasztásos védekezési kísérlet  értékelése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Köszönöm figyelmüket!</vt:lpstr>
    </vt:vector>
  </TitlesOfParts>
  <Company>Zsigók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Kísérlet a vadgesztenyelevél aknázómoly elleni biodinamikus </dc:title>
  <dc:creator>Zsigó György</dc:creator>
  <cp:lastModifiedBy>Felhasználó</cp:lastModifiedBy>
  <cp:revision>16</cp:revision>
  <dcterms:created xsi:type="dcterms:W3CDTF">2011-01-12T21:14:21Z</dcterms:created>
  <dcterms:modified xsi:type="dcterms:W3CDTF">2011-01-14T12:37:08Z</dcterms:modified>
</cp:coreProperties>
</file>